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7628" r:id="rId4"/>
    <p:sldId id="7548" r:id="rId5"/>
    <p:sldId id="7632" r:id="rId7"/>
    <p:sldId id="7633" r:id="rId8"/>
    <p:sldId id="7635" r:id="rId9"/>
    <p:sldId id="7636" r:id="rId10"/>
    <p:sldId id="7637" r:id="rId11"/>
    <p:sldId id="7638" r:id="rId12"/>
    <p:sldId id="7640" r:id="rId13"/>
    <p:sldId id="973" r:id="rId14"/>
    <p:sldId id="7641" r:id="rId15"/>
    <p:sldId id="7642" r:id="rId16"/>
    <p:sldId id="7643" r:id="rId17"/>
    <p:sldId id="7644" r:id="rId18"/>
    <p:sldId id="7645" r:id="rId19"/>
    <p:sldId id="7646" r:id="rId20"/>
    <p:sldId id="7647" r:id="rId21"/>
    <p:sldId id="7648" r:id="rId22"/>
    <p:sldId id="7649" r:id="rId23"/>
    <p:sldId id="7650" r:id="rId24"/>
    <p:sldId id="7651" r:id="rId25"/>
    <p:sldId id="7665" r:id="rId26"/>
    <p:sldId id="7652" r:id="rId27"/>
    <p:sldId id="7660" r:id="rId28"/>
    <p:sldId id="7654" r:id="rId29"/>
    <p:sldId id="7658" r:id="rId30"/>
    <p:sldId id="754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971"/>
    <a:srgbClr val="050C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4" autoAdjust="0"/>
    <p:restoredTop sz="94069" autoAdjust="0"/>
  </p:normalViewPr>
  <p:slideViewPr>
    <p:cSldViewPr snapToGrid="0">
      <p:cViewPr>
        <p:scale>
          <a:sx n="100" d="100"/>
          <a:sy n="100" d="100"/>
        </p:scale>
        <p:origin x="-816" y="-138"/>
      </p:cViewPr>
      <p:guideLst>
        <p:guide orient="horz" pos="2126"/>
        <p:guide pos="3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3538B-7AD9-4A34-8A50-70D3424B0D9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87FC7-25BB-4ABA-87E9-AC83E7A5346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ECAD9A-8DA2-4C24-8CE8-4EA6CA62FDC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ECAD9A-8DA2-4C24-8CE8-4EA6CA62FDC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966470" fontAlgn="base">
              <a:spcBef>
                <a:spcPct val="0"/>
              </a:spcBef>
              <a:spcAft>
                <a:spcPct val="0"/>
              </a:spcAft>
            </a:pPr>
            <a:fld id="{AAE209C9-6E4D-475A-9584-F279F037678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068F-A0FE-4CFA-B4EA-5BE5848AE8CB}"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2262"/>
          <a:stretch>
            <a:fillRect/>
          </a:stretch>
        </p:blipFill>
        <p:spPr>
          <a:xfrm>
            <a:off x="275771" y="2752594"/>
            <a:ext cx="11916229" cy="41054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51"/>
            <a:ext cx="36576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274651"/>
            <a:ext cx="107696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1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7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6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2ED5FD6-81AD-40D6-8E81-61E8751E682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068F-A0FE-4CFA-B4EA-5BE5848AE8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6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D5FD6-81AD-40D6-8E81-61E8751E682D}" type="datetimeFigureOut">
              <a:rPr lang="zh-CN" altLang="en-US" smtClean="0"/>
            </a:fld>
            <a:endParaRPr lang="zh-CN" altLang="en-US"/>
          </a:p>
        </p:txBody>
      </p:sp>
      <p:sp>
        <p:nvSpPr>
          <p:cNvPr id="5" name="页脚占位符 4"/>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6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4068F-A0FE-4CFA-B4EA-5BE5848AE8CB}" type="slidenum">
              <a:rPr lang="zh-CN" altLang="en-US" smtClean="0"/>
            </a:fld>
            <a:endParaRPr lang="zh-CN" altLang="en-US"/>
          </a:p>
        </p:txBody>
      </p:sp>
      <p:pic>
        <p:nvPicPr>
          <p:cNvPr id="7" name="图片 6"/>
          <p:cNvPicPr>
            <a:picLocks noChangeAspect="1"/>
          </p:cNvPicPr>
          <p:nvPr userDrawn="1"/>
        </p:nvPicPr>
        <p:blipFill rotWithShape="1">
          <a:blip r:embed="rId13">
            <a:extLst>
              <a:ext uri="{28A0092B-C50C-407E-A947-70E740481C1C}">
                <a14:useLocalDpi xmlns:a14="http://schemas.microsoft.com/office/drawing/2010/main" val="0"/>
              </a:ext>
            </a:extLst>
          </a:blip>
          <a:srcRect r="61688" b="33263"/>
          <a:stretch>
            <a:fillRect/>
          </a:stretch>
        </p:blipFill>
        <p:spPr>
          <a:xfrm>
            <a:off x="0" y="0"/>
            <a:ext cx="12192001"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png"/><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png"/><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6" Type="http://schemas.openxmlformats.org/officeDocument/2006/relationships/slideLayout" Target="../slideLayouts/slideLayout12.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74"/>
          <p:cNvSpPr txBox="1"/>
          <p:nvPr/>
        </p:nvSpPr>
        <p:spPr>
          <a:xfrm>
            <a:off x="275771" y="1201035"/>
            <a:ext cx="9959114" cy="3415030"/>
          </a:xfrm>
          <a:prstGeom prst="rect">
            <a:avLst/>
          </a:prstGeom>
          <a:noFill/>
        </p:spPr>
        <p:txBody>
          <a:bodyPr wrap="square" rtlCol="0">
            <a:spAutoFit/>
          </a:bodyPr>
          <a:lstStyle/>
          <a:p>
            <a:pPr algn="ctr" defTabSz="1068070">
              <a:lnSpc>
                <a:spcPct val="200000"/>
              </a:lnSpc>
            </a:pPr>
            <a:r>
              <a:rPr lang="zh-CN" altLang="zh-CN" sz="5400" b="1" dirty="0">
                <a:solidFill>
                  <a:srgbClr val="203971"/>
                </a:solidFill>
                <a:latin typeface="+mn-ea"/>
                <a:cs typeface="+mn-ea"/>
                <a:sym typeface="+mn-lt"/>
              </a:rPr>
              <a:t>微信小程序开发训练营</a:t>
            </a:r>
            <a:endParaRPr lang="zh-CN" altLang="zh-CN" sz="5400" b="1" dirty="0">
              <a:solidFill>
                <a:srgbClr val="203971"/>
              </a:solidFill>
              <a:latin typeface="+mn-ea"/>
              <a:cs typeface="+mn-ea"/>
              <a:sym typeface="+mn-lt"/>
            </a:endParaRPr>
          </a:p>
          <a:p>
            <a:pPr algn="ctr" defTabSz="1068070">
              <a:lnSpc>
                <a:spcPct val="200000"/>
              </a:lnSpc>
            </a:pPr>
            <a:r>
              <a:rPr lang="zh-CN" altLang="zh-CN" sz="5400" b="1" dirty="0">
                <a:solidFill>
                  <a:srgbClr val="203971"/>
                </a:solidFill>
                <a:latin typeface="+mn-ea"/>
                <a:cs typeface="+mn-ea"/>
                <a:sym typeface="+mn-lt"/>
              </a:rPr>
              <a:t>开营仪式</a:t>
            </a:r>
            <a:endParaRPr lang="zh-CN" altLang="zh-CN" sz="5400" b="1" dirty="0">
              <a:solidFill>
                <a:srgbClr val="203971"/>
              </a:solidFill>
              <a:latin typeface="+mn-ea"/>
              <a:cs typeface="+mn-ea"/>
              <a:sym typeface="+mn-lt"/>
            </a:endParaRPr>
          </a:p>
        </p:txBody>
      </p:sp>
      <p:pic>
        <p:nvPicPr>
          <p:cNvPr id="25" name="bamboo">
            <a:hlinkClick r:id="" action="ppaction://media"/>
          </p:cNvPr>
          <p:cNvPicPr>
            <a:picLocks noChangeAspect="1"/>
          </p:cNvPicPr>
          <p:nvPr>
            <a:audioFile r:link="rId1"/>
            <p:extLst>
              <p:ext uri="{DAA4B4D4-6D71-4841-9C94-3DE7FCFB9230}">
                <p14:media xmlns:p14="http://schemas.microsoft.com/office/powerpoint/2010/main" r:embed="rId2">
                  <p14:fade in="500.000000" out="500.000000"/>
                </p14:media>
              </p:ext>
            </p:extLst>
          </p:nvPr>
        </p:nvPicPr>
        <p:blipFill>
          <a:blip r:embed="rId3"/>
          <a:stretch>
            <a:fillRect/>
          </a:stretch>
        </p:blipFill>
        <p:spPr>
          <a:xfrm>
            <a:off x="-609600" y="-809172"/>
            <a:ext cx="609600" cy="609600"/>
          </a:xfrm>
          <a:prstGeom prst="rect">
            <a:avLst/>
          </a:prstGeom>
        </p:spPr>
      </p:pic>
      <p:sp>
        <p:nvSpPr>
          <p:cNvPr id="2" name="矩形 1"/>
          <p:cNvSpPr/>
          <p:nvPr/>
        </p:nvSpPr>
        <p:spPr>
          <a:xfrm>
            <a:off x="8851713" y="6179509"/>
            <a:ext cx="2954655" cy="445443"/>
          </a:xfrm>
          <a:prstGeom prst="rect">
            <a:avLst/>
          </a:prstGeom>
        </p:spPr>
        <p:txBody>
          <a:bodyPr wrap="none">
            <a:spAutoFit/>
          </a:bodyPr>
          <a:lstStyle/>
          <a:p>
            <a:pPr>
              <a:lnSpc>
                <a:spcPts val="31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上海精宸科技股份有限公司</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 repeatCount="indefinite" fill="remove" display="0">
                  <p:stCondLst>
                    <p:cond delay="indefinite"/>
                  </p:stCondLst>
                  <p:endCondLst>
                    <p:cond evt="onStopAudio" delay="0">
                      <p:tgtEl>
                        <p:sldTgt/>
                      </p:tgtEl>
                    </p:cond>
                  </p:endCondLst>
                </p:cTn>
                <p:tgtEl>
                  <p:spTgt spid="25"/>
                </p:tgtEl>
              </p:cMediaNode>
            </p:audio>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246551" y="1913022"/>
            <a:ext cx="5089242" cy="1477010"/>
          </a:xfrm>
          <a:prstGeom prst="rect">
            <a:avLst/>
          </a:prstGeom>
        </p:spPr>
        <p:txBody>
          <a:bodyPr wrap="square" lIns="0" tIns="0" rIns="0" bIns="0">
            <a:spAutoFit/>
          </a:bodyPr>
          <a:lstStyle/>
          <a:p>
            <a:pPr lvl="0" algn="ctr"/>
            <a:r>
              <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公司产品介绍</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                                    </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微信小程序</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5883557" y="3504678"/>
            <a:ext cx="2094484"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预约挂号、当天挂号</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extBox 11"/>
          <p:cNvSpPr txBox="1"/>
          <p:nvPr/>
        </p:nvSpPr>
        <p:spPr>
          <a:xfrm>
            <a:off x="7916661" y="3504678"/>
            <a:ext cx="3840154"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院简介、就医指南、来院导航、院内指引</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11"/>
          <p:cNvSpPr txBox="1"/>
          <p:nvPr/>
        </p:nvSpPr>
        <p:spPr>
          <a:xfrm>
            <a:off x="5883557" y="3859676"/>
            <a:ext cx="1512594"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检查报告查询</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11"/>
          <p:cNvSpPr txBox="1"/>
          <p:nvPr/>
        </p:nvSpPr>
        <p:spPr>
          <a:xfrm>
            <a:off x="7916661" y="3859676"/>
            <a:ext cx="1124667"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体检查询</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11"/>
          <p:cNvSpPr txBox="1"/>
          <p:nvPr/>
        </p:nvSpPr>
        <p:spPr>
          <a:xfrm>
            <a:off x="5897941" y="4260237"/>
            <a:ext cx="1124667"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门诊费用</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7931045" y="4260237"/>
            <a:ext cx="1124667"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住院费用</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1"/>
          <p:cNvSpPr txBox="1"/>
          <p:nvPr/>
        </p:nvSpPr>
        <p:spPr>
          <a:xfrm>
            <a:off x="5909435" y="4620764"/>
            <a:ext cx="1124667"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个人中心</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1"/>
          <p:cNvSpPr txBox="1"/>
          <p:nvPr/>
        </p:nvSpPr>
        <p:spPr>
          <a:xfrm>
            <a:off x="7942539" y="4620764"/>
            <a:ext cx="1318631" cy="325795"/>
          </a:xfrm>
          <a:prstGeom prst="rect">
            <a:avLst/>
          </a:prstGeom>
          <a:noFill/>
        </p:spPr>
        <p:txBody>
          <a:bodyPr wrap="none" rtlCol="0">
            <a:spAutoFit/>
          </a:bodyPr>
          <a:lstStyle/>
          <a:p>
            <a:pPr marL="162560" lvl="1" indent="-162560">
              <a:buFont typeface="Arial" panose="020B0604020202020204" pitchFamily="34" charset="0"/>
              <a:buChar char="•"/>
            </a:pPr>
            <a:r>
              <a:rPr lang="zh-CN" altLang="en-US" sz="1515"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小程序优势</a:t>
            </a:r>
            <a:endParaRPr lang="zh-CN" altLang="en-US" sz="151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文本框 2"/>
          <p:cNvSpPr txBox="1">
            <a:spLocks noChangeArrowheads="1"/>
          </p:cNvSpPr>
          <p:nvPr>
            <p:custDataLst>
              <p:tags r:id="rId2"/>
            </p:custDataLst>
          </p:nvPr>
        </p:nvSpPr>
        <p:spPr bwMode="auto">
          <a:xfrm>
            <a:off x="1500657" y="1854213"/>
            <a:ext cx="4204827" cy="306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9565577" y="4497273"/>
            <a:ext cx="557865"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11"/>
          <p:cNvSpPr/>
          <p:nvPr/>
        </p:nvSpPr>
        <p:spPr>
          <a:xfrm>
            <a:off x="5638609" y="4844939"/>
            <a:ext cx="1157473" cy="478002"/>
          </a:xfrm>
          <a:prstGeom prst="round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lIns="68580" tIns="34290" rIns="68580" bIns="34290" anchor="ct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微信企业号</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圆角矩形 14"/>
          <p:cNvSpPr/>
          <p:nvPr/>
        </p:nvSpPr>
        <p:spPr>
          <a:xfrm>
            <a:off x="2926393" y="4327261"/>
            <a:ext cx="1097280" cy="339090"/>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lIns="68580" tIns="34290" rIns="68580" bIns="34290" anchor="ct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便民支付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圆角矩形 16"/>
          <p:cNvSpPr/>
          <p:nvPr/>
        </p:nvSpPr>
        <p:spPr>
          <a:xfrm>
            <a:off x="9910123" y="4327896"/>
            <a:ext cx="1352550" cy="339090"/>
          </a:xfrm>
          <a:prstGeom prst="round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lIns="68580" tIns="34290" rIns="68580" bIns="34290" anchor="ct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统一支付对账平台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圆角矩形 17"/>
          <p:cNvSpPr/>
          <p:nvPr/>
        </p:nvSpPr>
        <p:spPr>
          <a:xfrm>
            <a:off x="9911393" y="4844151"/>
            <a:ext cx="1350645" cy="340995"/>
          </a:xfrm>
          <a:prstGeom prst="round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lIns="68580" tIns="34290" rIns="68580" bIns="34290" anchor="ct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互联网应用安全接入管理平台</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39" name="连接符: 肘形 151"/>
          <p:cNvCxnSpPr/>
          <p:nvPr/>
        </p:nvCxnSpPr>
        <p:spPr>
          <a:xfrm rot="16200000" flipH="1">
            <a:off x="9261063" y="4333177"/>
            <a:ext cx="955876" cy="3455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6" idx="1"/>
          </p:cNvCxnSpPr>
          <p:nvPr/>
        </p:nvCxnSpPr>
        <p:spPr>
          <a:xfrm>
            <a:off x="2580602" y="4497097"/>
            <a:ext cx="3455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连接符: 肘形 181"/>
          <p:cNvCxnSpPr/>
          <p:nvPr/>
        </p:nvCxnSpPr>
        <p:spPr>
          <a:xfrm rot="16200000" flipH="1">
            <a:off x="6069865" y="-265242"/>
            <a:ext cx="6621" cy="6985146"/>
          </a:xfrm>
          <a:prstGeom prst="bentConnector3">
            <a:avLst>
              <a:gd name="adj1" fmla="val -3452651"/>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9565431" y="3224091"/>
            <a:ext cx="1" cy="228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6" idx="0"/>
          </p:cNvCxnSpPr>
          <p:nvPr/>
        </p:nvCxnSpPr>
        <p:spPr>
          <a:xfrm flipV="1">
            <a:off x="6169973" y="2673721"/>
            <a:ext cx="12065" cy="550545"/>
          </a:xfrm>
          <a:prstGeom prst="line">
            <a:avLst/>
          </a:prstGeom>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627693" y="2012813"/>
            <a:ext cx="5084973" cy="626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精宸</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便民服务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产品建设</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732701" y="3224020"/>
            <a:ext cx="1739157" cy="792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面向患者服务平台</a:t>
            </a:r>
            <a:endParaRPr lang="zh-CN" altLang="en-US" dirty="0">
              <a:latin typeface="微软雅黑" panose="020B0503020204020204" pitchFamily="34" charset="-122"/>
              <a:ea typeface="微软雅黑" panose="020B0503020204020204" pitchFamily="34" charset="-122"/>
            </a:endParaRPr>
          </a:p>
        </p:txBody>
      </p:sp>
      <p:sp>
        <p:nvSpPr>
          <p:cNvPr id="46" name="矩形 45"/>
          <p:cNvSpPr/>
          <p:nvPr/>
        </p:nvSpPr>
        <p:spPr>
          <a:xfrm>
            <a:off x="5299761" y="3223986"/>
            <a:ext cx="1739157" cy="792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面向医院服务平台</a:t>
            </a:r>
            <a:endParaRPr lang="zh-CN" altLang="en-US" dirty="0">
              <a:latin typeface="微软雅黑" panose="020B0503020204020204" pitchFamily="34" charset="-122"/>
              <a:ea typeface="微软雅黑" panose="020B0503020204020204" pitchFamily="34" charset="-122"/>
            </a:endParaRPr>
          </a:p>
        </p:txBody>
      </p:sp>
      <p:sp>
        <p:nvSpPr>
          <p:cNvPr id="47" name="矩形 46"/>
          <p:cNvSpPr/>
          <p:nvPr/>
        </p:nvSpPr>
        <p:spPr>
          <a:xfrm>
            <a:off x="8695217" y="3217001"/>
            <a:ext cx="1739157" cy="792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后台管理平台</a:t>
            </a:r>
            <a:endParaRPr lang="zh-CN" altLang="en-US" sz="2000" dirty="0">
              <a:latin typeface="微软雅黑" panose="020B0503020204020204" pitchFamily="34" charset="-122"/>
              <a:ea typeface="微软雅黑" panose="020B0503020204020204" pitchFamily="34" charset="-122"/>
            </a:endParaRPr>
          </a:p>
        </p:txBody>
      </p:sp>
      <p:cxnSp>
        <p:nvCxnSpPr>
          <p:cNvPr id="48" name="连接符: 肘形 149"/>
          <p:cNvCxnSpPr/>
          <p:nvPr/>
        </p:nvCxnSpPr>
        <p:spPr>
          <a:xfrm rot="16200000" flipH="1">
            <a:off x="2055381" y="4552930"/>
            <a:ext cx="1462917" cy="41303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35" idx="0"/>
          </p:cNvCxnSpPr>
          <p:nvPr/>
        </p:nvCxnSpPr>
        <p:spPr>
          <a:xfrm flipH="1" flipV="1">
            <a:off x="6186484" y="3891017"/>
            <a:ext cx="30862" cy="953922"/>
          </a:xfrm>
          <a:prstGeom prst="line">
            <a:avLst/>
          </a:prstGeom>
        </p:spPr>
        <p:style>
          <a:lnRef idx="1">
            <a:schemeClr val="accent1"/>
          </a:lnRef>
          <a:fillRef idx="0">
            <a:schemeClr val="accent1"/>
          </a:fillRef>
          <a:effectRef idx="0">
            <a:schemeClr val="accent1"/>
          </a:effectRef>
          <a:fontRef idx="minor">
            <a:schemeClr val="tx1"/>
          </a:fontRef>
        </p:style>
      </p:cxnSp>
      <p:sp>
        <p:nvSpPr>
          <p:cNvPr id="50" name="圆角矩形 14"/>
          <p:cNvSpPr/>
          <p:nvPr/>
        </p:nvSpPr>
        <p:spPr>
          <a:xfrm>
            <a:off x="2925123" y="5322941"/>
            <a:ext cx="1097280" cy="339090"/>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lIns="68580" tIns="34290" rIns="68580" bIns="34290" anchor="ct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微信公众号</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zh-CN" sz="1200" dirty="0">
                <a:solidFill>
                  <a:schemeClr val="bg1"/>
                </a:solidFill>
                <a:latin typeface="微软雅黑" panose="020B0503020204020204" pitchFamily="34" charset="-122"/>
                <a:ea typeface="微软雅黑" panose="020B0503020204020204" pitchFamily="34" charset="-122"/>
              </a:rPr>
              <a:t>小程序</a:t>
            </a:r>
            <a:endParaRPr lang="zh-CN" altLang="zh-CN" sz="12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268514" y="126124"/>
            <a:ext cx="4762624" cy="461665"/>
          </a:xfrm>
          <a:prstGeom prst="rect">
            <a:avLst/>
          </a:prstGeom>
        </p:spPr>
        <p:txBody>
          <a:bodyPr wrap="square">
            <a:spAutoFit/>
          </a:bodyPr>
          <a:lstStyle/>
          <a:p>
            <a:pPr>
              <a:defRPr sz="1800"/>
            </a:pPr>
            <a:r>
              <a:rPr lang="zh-CN" altLang="en-US" sz="2400" b="1" dirty="0">
                <a:latin typeface="微软雅黑" panose="020B0503020204020204" pitchFamily="34" charset="-122"/>
                <a:ea typeface="微软雅黑" panose="020B0503020204020204" pitchFamily="34" charset="-122"/>
              </a:rPr>
              <a:t>医疗便民服务产品体系</a:t>
            </a:r>
            <a:endParaRPr lang="zh-CN" altLang="en-US" sz="2400" b="1" dirty="0">
              <a:latin typeface="微软雅黑" panose="020B0503020204020204" pitchFamily="34" charset="-122"/>
              <a:ea typeface="微软雅黑" panose="020B0503020204020204" pitchFamily="34" charset="-122"/>
            </a:endParaRPr>
          </a:p>
        </p:txBody>
      </p:sp>
      <p:sp>
        <p:nvSpPr>
          <p:cNvPr id="52" name="矩形 51"/>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0">
        <p:randomBar dir="vert"/>
      </p:transition>
    </mc:Choice>
    <mc:Fallback>
      <p:transition spd="slow" advClick="0" advTm="0">
        <p:randomBar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605" y="5080"/>
            <a:ext cx="7770495" cy="645160"/>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院简介、就医指南、来院导航、院内指引</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IMG_3943"/>
          <p:cNvPicPr>
            <a:picLocks noChangeAspect="1"/>
          </p:cNvPicPr>
          <p:nvPr/>
        </p:nvPicPr>
        <p:blipFill>
          <a:blip r:embed="rId1"/>
          <a:stretch>
            <a:fillRect/>
          </a:stretch>
        </p:blipFill>
        <p:spPr>
          <a:xfrm>
            <a:off x="633730" y="1163955"/>
            <a:ext cx="2865755" cy="5098415"/>
          </a:xfrm>
          <a:prstGeom prst="rect">
            <a:avLst/>
          </a:prstGeom>
        </p:spPr>
      </p:pic>
      <p:pic>
        <p:nvPicPr>
          <p:cNvPr id="6" name="图片 5" descr="IMG_3944"/>
          <p:cNvPicPr>
            <a:picLocks noChangeAspect="1"/>
          </p:cNvPicPr>
          <p:nvPr/>
        </p:nvPicPr>
        <p:blipFill>
          <a:blip r:embed="rId2"/>
          <a:stretch>
            <a:fillRect/>
          </a:stretch>
        </p:blipFill>
        <p:spPr>
          <a:xfrm>
            <a:off x="4403725" y="1148080"/>
            <a:ext cx="2882900" cy="5130800"/>
          </a:xfrm>
          <a:prstGeom prst="rect">
            <a:avLst/>
          </a:prstGeom>
        </p:spPr>
      </p:pic>
      <p:pic>
        <p:nvPicPr>
          <p:cNvPr id="7" name="图片 6" descr="IMG_3946"/>
          <p:cNvPicPr>
            <a:picLocks noChangeAspect="1"/>
          </p:cNvPicPr>
          <p:nvPr/>
        </p:nvPicPr>
        <p:blipFill>
          <a:blip r:embed="rId3"/>
          <a:stretch>
            <a:fillRect/>
          </a:stretch>
        </p:blipFill>
        <p:spPr>
          <a:xfrm>
            <a:off x="8295005" y="1163955"/>
            <a:ext cx="2865120" cy="509778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605" y="5080"/>
            <a:ext cx="7679055" cy="645160"/>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院简介、就医指南、来院导航、院内指引</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IMG_3947"/>
          <p:cNvPicPr>
            <a:picLocks noChangeAspect="1"/>
          </p:cNvPicPr>
          <p:nvPr/>
        </p:nvPicPr>
        <p:blipFill>
          <a:blip r:embed="rId1"/>
          <a:stretch>
            <a:fillRect/>
          </a:stretch>
        </p:blipFill>
        <p:spPr>
          <a:xfrm>
            <a:off x="2029472" y="708361"/>
            <a:ext cx="3360524" cy="5977556"/>
          </a:xfrm>
          <a:prstGeom prst="rect">
            <a:avLst/>
          </a:prstGeom>
        </p:spPr>
      </p:pic>
      <p:pic>
        <p:nvPicPr>
          <p:cNvPr id="6" name="图片 5" descr="IMG_3948"/>
          <p:cNvPicPr>
            <a:picLocks noChangeAspect="1"/>
          </p:cNvPicPr>
          <p:nvPr/>
        </p:nvPicPr>
        <p:blipFill>
          <a:blip r:embed="rId2"/>
          <a:stretch>
            <a:fillRect/>
          </a:stretch>
        </p:blipFill>
        <p:spPr>
          <a:xfrm>
            <a:off x="6647192" y="703631"/>
            <a:ext cx="3602786" cy="600641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149248"/>
            <a:ext cx="6551386" cy="461665"/>
          </a:xfrm>
          <a:prstGeom prst="rect">
            <a:avLst/>
          </a:prstGeom>
        </p:spPr>
        <p:txBody>
          <a:bodyPr wrap="square">
            <a:spAutoFit/>
          </a:bodyPr>
          <a:lstStyle/>
          <a:p>
            <a:pPr>
              <a:defRPr sz="1800"/>
            </a:pPr>
            <a:r>
              <a:rPr lang="zh-CN" altLang="en-US" sz="2400" b="1" dirty="0">
                <a:latin typeface="微软雅黑" panose="020B0503020204020204" pitchFamily="34" charset="-122"/>
                <a:ea typeface="微软雅黑" panose="020B0503020204020204" pitchFamily="34" charset="-122"/>
              </a:rPr>
              <a:t>预约挂号、当天挂号</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1"/>
          <p:cNvSpPr txBox="1"/>
          <p:nvPr/>
        </p:nvSpPr>
        <p:spPr>
          <a:xfrm>
            <a:off x="247650" y="671008"/>
            <a:ext cx="6968490" cy="64516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移动就医全流程化：挂号不排队</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患者足不出户完成预约挂号，缴费、无需线下排队</a:t>
            </a:r>
            <a:endParaRPr lang="zh-CN" altLang="en-US" dirty="0">
              <a:latin typeface="微软雅黑" panose="020B0503020204020204" pitchFamily="34" charset="-122"/>
              <a:ea typeface="微软雅黑" panose="020B0503020204020204" pitchFamily="34" charset="-122"/>
            </a:endParaRPr>
          </a:p>
        </p:txBody>
      </p:sp>
      <p:pic>
        <p:nvPicPr>
          <p:cNvPr id="6" name="图片 5" descr="挂号1"/>
          <p:cNvPicPr>
            <a:picLocks noChangeAspect="1"/>
          </p:cNvPicPr>
          <p:nvPr/>
        </p:nvPicPr>
        <p:blipFill>
          <a:blip r:embed="rId1"/>
          <a:stretch>
            <a:fillRect/>
          </a:stretch>
        </p:blipFill>
        <p:spPr>
          <a:xfrm>
            <a:off x="8324850" y="1407795"/>
            <a:ext cx="2800350" cy="4983602"/>
          </a:xfrm>
          <a:prstGeom prst="rect">
            <a:avLst/>
          </a:prstGeom>
        </p:spPr>
      </p:pic>
      <p:pic>
        <p:nvPicPr>
          <p:cNvPr id="7" name="图片 6" descr="预约挂号"/>
          <p:cNvPicPr>
            <a:picLocks noChangeAspect="1"/>
          </p:cNvPicPr>
          <p:nvPr/>
        </p:nvPicPr>
        <p:blipFill>
          <a:blip r:embed="rId2"/>
          <a:stretch>
            <a:fillRect/>
          </a:stretch>
        </p:blipFill>
        <p:spPr>
          <a:xfrm>
            <a:off x="4392295" y="1407160"/>
            <a:ext cx="2801059" cy="4984310"/>
          </a:xfrm>
          <a:prstGeom prst="rect">
            <a:avLst/>
          </a:prstGeom>
        </p:spPr>
      </p:pic>
      <p:pic>
        <p:nvPicPr>
          <p:cNvPr id="8" name="图片 7" descr="IMG_3943"/>
          <p:cNvPicPr>
            <a:picLocks noChangeAspect="1"/>
          </p:cNvPicPr>
          <p:nvPr/>
        </p:nvPicPr>
        <p:blipFill>
          <a:blip r:embed="rId3"/>
          <a:stretch>
            <a:fillRect/>
          </a:stretch>
        </p:blipFill>
        <p:spPr>
          <a:xfrm>
            <a:off x="642620" y="1407795"/>
            <a:ext cx="2801059" cy="498431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预约挂号、当天挂号</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1"/>
          <p:cNvSpPr txBox="1"/>
          <p:nvPr/>
        </p:nvSpPr>
        <p:spPr>
          <a:xfrm>
            <a:off x="198755" y="586272"/>
            <a:ext cx="6968490" cy="64516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移动就医全流程化：挂号不排队</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患者足不出户完成预约挂号，缴费、无需线下排队</a:t>
            </a:r>
            <a:endParaRPr lang="zh-CN" altLang="en-US" dirty="0">
              <a:latin typeface="微软雅黑" panose="020B0503020204020204" pitchFamily="34" charset="-122"/>
              <a:ea typeface="微软雅黑" panose="020B0503020204020204" pitchFamily="34" charset="-122"/>
            </a:endParaRPr>
          </a:p>
        </p:txBody>
      </p:sp>
      <p:pic>
        <p:nvPicPr>
          <p:cNvPr id="6" name="图片 5" descr="挂号3"/>
          <p:cNvPicPr>
            <a:picLocks noChangeAspect="1"/>
          </p:cNvPicPr>
          <p:nvPr/>
        </p:nvPicPr>
        <p:blipFill>
          <a:blip r:embed="rId1"/>
          <a:stretch>
            <a:fillRect/>
          </a:stretch>
        </p:blipFill>
        <p:spPr>
          <a:xfrm>
            <a:off x="4580255" y="1407794"/>
            <a:ext cx="2850914" cy="5073587"/>
          </a:xfrm>
          <a:prstGeom prst="rect">
            <a:avLst/>
          </a:prstGeom>
        </p:spPr>
      </p:pic>
      <p:pic>
        <p:nvPicPr>
          <p:cNvPr id="7" name="图片 6" descr="挂号4"/>
          <p:cNvPicPr>
            <a:picLocks noChangeAspect="1"/>
          </p:cNvPicPr>
          <p:nvPr/>
        </p:nvPicPr>
        <p:blipFill>
          <a:blip r:embed="rId2"/>
          <a:stretch>
            <a:fillRect/>
          </a:stretch>
        </p:blipFill>
        <p:spPr>
          <a:xfrm>
            <a:off x="8295639" y="1407794"/>
            <a:ext cx="2858135" cy="5085141"/>
          </a:xfrm>
          <a:prstGeom prst="rect">
            <a:avLst/>
          </a:prstGeom>
        </p:spPr>
      </p:pic>
      <p:pic>
        <p:nvPicPr>
          <p:cNvPr id="8" name="图片 7" descr="挂号2"/>
          <p:cNvPicPr>
            <a:picLocks noChangeAspect="1"/>
          </p:cNvPicPr>
          <p:nvPr/>
        </p:nvPicPr>
        <p:blipFill>
          <a:blip r:embed="rId3"/>
          <a:stretch>
            <a:fillRect/>
          </a:stretch>
        </p:blipFill>
        <p:spPr>
          <a:xfrm>
            <a:off x="678815" y="1407795"/>
            <a:ext cx="2876188" cy="511691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检查报告查询</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检查报告"/>
          <p:cNvPicPr>
            <a:picLocks noChangeAspect="1"/>
          </p:cNvPicPr>
          <p:nvPr/>
        </p:nvPicPr>
        <p:blipFill>
          <a:blip r:embed="rId1"/>
          <a:stretch>
            <a:fillRect/>
          </a:stretch>
        </p:blipFill>
        <p:spPr>
          <a:xfrm>
            <a:off x="1680210" y="1114425"/>
            <a:ext cx="2719705" cy="4838700"/>
          </a:xfrm>
          <a:prstGeom prst="rect">
            <a:avLst/>
          </a:prstGeom>
        </p:spPr>
      </p:pic>
      <p:pic>
        <p:nvPicPr>
          <p:cNvPr id="7" name="图片 6" descr="检查报告明细"/>
          <p:cNvPicPr>
            <a:picLocks noChangeAspect="1"/>
          </p:cNvPicPr>
          <p:nvPr/>
        </p:nvPicPr>
        <p:blipFill>
          <a:blip r:embed="rId2"/>
          <a:stretch>
            <a:fillRect/>
          </a:stretch>
        </p:blipFill>
        <p:spPr>
          <a:xfrm>
            <a:off x="6520180" y="1114425"/>
            <a:ext cx="2746375" cy="4886325"/>
          </a:xfrm>
          <a:prstGeom prst="rect">
            <a:avLst/>
          </a:prstGeom>
        </p:spPr>
      </p:pic>
      <p:sp>
        <p:nvSpPr>
          <p:cNvPr id="8" name="矩形 7"/>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Shape 119"/>
          <p:cNvSpPr/>
          <p:nvPr/>
        </p:nvSpPr>
        <p:spPr>
          <a:xfrm>
            <a:off x="328354" y="686760"/>
            <a:ext cx="3334246" cy="379591"/>
          </a:xfrm>
          <a:prstGeom prst="rect">
            <a:avLst/>
          </a:prstGeom>
          <a:ln w="12700">
            <a:miter lim="400000"/>
          </a:ln>
        </p:spPr>
        <p:txBody>
          <a:bodyPr wrap="none" lIns="50800" tIns="50800" rIns="50800" bIns="50800" anchor="ctr">
            <a:spAutoFit/>
          </a:bodyPr>
          <a:lstStyle>
            <a:lvl1pPr>
              <a:defRPr sz="2400">
                <a:latin typeface="FZLanTingHeiS-EL-GB"/>
                <a:ea typeface="FZLanTingHeiS-EL-GB"/>
                <a:cs typeface="FZLanTingHeiS-EL-GB"/>
                <a:sym typeface="FZLanTingHeiS-EL-GB"/>
              </a:defRPr>
            </a:lvl1pPr>
          </a:lstStyle>
          <a:p>
            <a:pPr lvl="0">
              <a:defRPr sz="180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优化就诊流程</a:t>
            </a:r>
            <a:r>
              <a:rPr lang="zh-CN" altLang="en-US" sz="1800" dirty="0">
                <a:latin typeface="PingFang SC Regular"/>
                <a:ea typeface="微软雅黑" panose="020B0503020204020204" pitchFamily="34" charset="-122"/>
                <a:cs typeface="PingFang SC Regular"/>
              </a:rPr>
              <a:t>：检查报告无纸化</a:t>
            </a:r>
            <a:endParaRPr lang="zh-CN" altLang="en-US" sz="1800" dirty="0">
              <a:latin typeface="PingFang SC Regular"/>
              <a:ea typeface="微软雅黑" panose="020B0503020204020204" pitchFamily="34" charset="-122"/>
              <a:cs typeface="PingFang SC Regular"/>
            </a:endParaRPr>
          </a:p>
        </p:txBody>
      </p:sp>
      <p:sp>
        <p:nvSpPr>
          <p:cNvPr id="10" name="矩形 9"/>
          <p:cNvSpPr/>
          <p:nvPr/>
        </p:nvSpPr>
        <p:spPr>
          <a:xfrm>
            <a:off x="796330" y="6084725"/>
            <a:ext cx="10633669" cy="523220"/>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患者在医院做了检查或者检验项目时，在检查、检验科医生对报告结果做了审核发布后，自动通知患者手机。患者可以在手机查看到报告结果，可以直接到医生处复诊或到自助机打印报告再到医生处进行复诊。</a:t>
            </a:r>
            <a:r>
              <a:rPr lang="zh-CN" altLang="en-US" sz="1400" dirty="0"/>
              <a:t>	</a:t>
            </a:r>
            <a:endParaRPr lang="zh-CN" altLang="en-US"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体检查询</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111"/>
          <p:cNvPicPr>
            <a:picLocks noChangeAspect="1"/>
          </p:cNvPicPr>
          <p:nvPr/>
        </p:nvPicPr>
        <p:blipFill>
          <a:blip r:embed="rId1"/>
          <a:stretch>
            <a:fillRect/>
          </a:stretch>
        </p:blipFill>
        <p:spPr>
          <a:xfrm>
            <a:off x="749300" y="1085215"/>
            <a:ext cx="2715895" cy="4831080"/>
          </a:xfrm>
          <a:prstGeom prst="rect">
            <a:avLst/>
          </a:prstGeom>
        </p:spPr>
      </p:pic>
      <p:pic>
        <p:nvPicPr>
          <p:cNvPr id="5" name="图片 4" descr="222"/>
          <p:cNvPicPr>
            <a:picLocks noChangeAspect="1"/>
          </p:cNvPicPr>
          <p:nvPr/>
        </p:nvPicPr>
        <p:blipFill>
          <a:blip r:embed="rId2"/>
          <a:stretch>
            <a:fillRect/>
          </a:stretch>
        </p:blipFill>
        <p:spPr>
          <a:xfrm>
            <a:off x="4692650" y="1085215"/>
            <a:ext cx="2715260" cy="4830445"/>
          </a:xfrm>
          <a:prstGeom prst="rect">
            <a:avLst/>
          </a:prstGeom>
        </p:spPr>
      </p:pic>
      <p:pic>
        <p:nvPicPr>
          <p:cNvPr id="6" name="图片 5" descr="333"/>
          <p:cNvPicPr>
            <a:picLocks noChangeAspect="1"/>
          </p:cNvPicPr>
          <p:nvPr/>
        </p:nvPicPr>
        <p:blipFill>
          <a:blip r:embed="rId3"/>
          <a:stretch>
            <a:fillRect/>
          </a:stretch>
        </p:blipFill>
        <p:spPr>
          <a:xfrm>
            <a:off x="8722360" y="1085215"/>
            <a:ext cx="2714625" cy="4831080"/>
          </a:xfrm>
          <a:prstGeom prst="rect">
            <a:avLst/>
          </a:prstGeom>
        </p:spPr>
      </p:pic>
      <p:sp>
        <p:nvSpPr>
          <p:cNvPr id="8" name="矩形 7"/>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Shape 119"/>
          <p:cNvSpPr/>
          <p:nvPr/>
        </p:nvSpPr>
        <p:spPr>
          <a:xfrm>
            <a:off x="328354" y="686760"/>
            <a:ext cx="3334246" cy="379591"/>
          </a:xfrm>
          <a:prstGeom prst="rect">
            <a:avLst/>
          </a:prstGeom>
          <a:ln w="12700">
            <a:miter lim="400000"/>
          </a:ln>
        </p:spPr>
        <p:txBody>
          <a:bodyPr wrap="none" lIns="50800" tIns="50800" rIns="50800" bIns="50800" anchor="ctr">
            <a:spAutoFit/>
          </a:bodyPr>
          <a:lstStyle>
            <a:lvl1pPr>
              <a:defRPr sz="2400">
                <a:latin typeface="FZLanTingHeiS-EL-GB"/>
                <a:ea typeface="FZLanTingHeiS-EL-GB"/>
                <a:cs typeface="FZLanTingHeiS-EL-GB"/>
                <a:sym typeface="FZLanTingHeiS-EL-GB"/>
              </a:defRPr>
            </a:lvl1pPr>
          </a:lstStyle>
          <a:p>
            <a:pPr lvl="0">
              <a:defRPr sz="180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优化就诊流程</a:t>
            </a:r>
            <a:r>
              <a:rPr lang="zh-CN" altLang="en-US" sz="1800" dirty="0">
                <a:latin typeface="PingFang SC Regular"/>
                <a:ea typeface="微软雅黑" panose="020B0503020204020204" pitchFamily="34" charset="-122"/>
                <a:cs typeface="PingFang SC Regular"/>
              </a:rPr>
              <a:t>：检查报告无纸化</a:t>
            </a:r>
            <a:endParaRPr lang="zh-CN" altLang="en-US" sz="1800" dirty="0">
              <a:latin typeface="PingFang SC Regular"/>
              <a:ea typeface="微软雅黑" panose="020B0503020204020204" pitchFamily="34" charset="-122"/>
              <a:cs typeface="PingFang SC Regular"/>
            </a:endParaRPr>
          </a:p>
        </p:txBody>
      </p:sp>
      <p:sp>
        <p:nvSpPr>
          <p:cNvPr id="10" name="矩形 9"/>
          <p:cNvSpPr/>
          <p:nvPr/>
        </p:nvSpPr>
        <p:spPr>
          <a:xfrm>
            <a:off x="796330" y="6084725"/>
            <a:ext cx="10633669" cy="523220"/>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患者在医院做了检查或者检验项目时，在检查、检验科医生对报告结果做了审核发布后，自动通知患者手机。患者可以在手机查看到报告结果，可以直接到医生处复诊或到自助机打印报告再到医生处进行复诊。</a:t>
            </a:r>
            <a:r>
              <a:rPr lang="zh-CN" altLang="en-US" sz="1400" dirty="0"/>
              <a:t>	</a:t>
            </a:r>
            <a:endParaRPr lang="zh-CN" altLang="en-US"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门诊费用1"/>
          <p:cNvPicPr>
            <a:picLocks noChangeAspect="1"/>
          </p:cNvPicPr>
          <p:nvPr/>
        </p:nvPicPr>
        <p:blipFill>
          <a:blip r:embed="rId1"/>
          <a:stretch>
            <a:fillRect/>
          </a:stretch>
        </p:blipFill>
        <p:spPr>
          <a:xfrm>
            <a:off x="1191260" y="1137920"/>
            <a:ext cx="2912745" cy="5182235"/>
          </a:xfrm>
          <a:prstGeom prst="rect">
            <a:avLst/>
          </a:prstGeom>
        </p:spPr>
      </p:pic>
      <p:pic>
        <p:nvPicPr>
          <p:cNvPr id="9" name="图片 8" descr="门诊费用2"/>
          <p:cNvPicPr>
            <a:picLocks noChangeAspect="1"/>
          </p:cNvPicPr>
          <p:nvPr/>
        </p:nvPicPr>
        <p:blipFill>
          <a:blip r:embed="rId2"/>
          <a:stretch>
            <a:fillRect/>
          </a:stretch>
        </p:blipFill>
        <p:spPr>
          <a:xfrm>
            <a:off x="6391275" y="1137920"/>
            <a:ext cx="2912745" cy="5182235"/>
          </a:xfrm>
          <a:prstGeom prst="rect">
            <a:avLst/>
          </a:prstGeom>
        </p:spPr>
      </p:pic>
      <p:sp>
        <p:nvSpPr>
          <p:cNvPr id="10" name="矩形 9"/>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门诊费用</a:t>
            </a:r>
            <a:endParaRPr lang="zh-CN" altLang="en-US" sz="2400" b="1" dirty="0">
              <a:latin typeface="微软雅黑" panose="020B0503020204020204" pitchFamily="34" charset="-122"/>
              <a:ea typeface="微软雅黑" panose="020B0503020204020204" pitchFamily="34" charset="-122"/>
            </a:endParaRPr>
          </a:p>
        </p:txBody>
      </p:sp>
      <p:sp>
        <p:nvSpPr>
          <p:cNvPr id="11" name="矩形 10"/>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Shape 119"/>
          <p:cNvSpPr/>
          <p:nvPr/>
        </p:nvSpPr>
        <p:spPr>
          <a:xfrm>
            <a:off x="328354" y="667710"/>
            <a:ext cx="2872581" cy="379591"/>
          </a:xfrm>
          <a:prstGeom prst="rect">
            <a:avLst/>
          </a:prstGeom>
          <a:ln w="12700">
            <a:miter lim="400000"/>
          </a:ln>
        </p:spPr>
        <p:txBody>
          <a:bodyPr wrap="none" lIns="50800" tIns="50800" rIns="50800" bIns="50800" anchor="ctr">
            <a:spAutoFit/>
          </a:bodyPr>
          <a:lstStyle>
            <a:lvl1pPr>
              <a:defRPr sz="2400">
                <a:latin typeface="FZLanTingHeiS-EL-GB"/>
                <a:ea typeface="FZLanTingHeiS-EL-GB"/>
                <a:cs typeface="FZLanTingHeiS-EL-GB"/>
                <a:sym typeface="FZLanTingHeiS-EL-GB"/>
              </a:defRPr>
            </a:lvl1pPr>
          </a:lstStyle>
          <a:p>
            <a:pPr lvl="0">
              <a:defRPr sz="180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优化就诊流程：门诊全流程</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796330" y="6399599"/>
            <a:ext cx="10633669" cy="307777"/>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患者可以通过小程序，绑定患者就诊卡后可查看本人、父母、子女门诊信息、查看查看门诊清单、进行押金预交、门诊费用结算。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smtClean="0">
                <a:latin typeface="微软雅黑" panose="020B0503020204020204" pitchFamily="34" charset="-122"/>
                <a:ea typeface="微软雅黑" panose="020B0503020204020204" pitchFamily="34" charset="-122"/>
              </a:rPr>
              <a:t>住院费用</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Shape 119"/>
          <p:cNvSpPr/>
          <p:nvPr/>
        </p:nvSpPr>
        <p:spPr>
          <a:xfrm>
            <a:off x="328354" y="667710"/>
            <a:ext cx="2872581" cy="379591"/>
          </a:xfrm>
          <a:prstGeom prst="rect">
            <a:avLst/>
          </a:prstGeom>
          <a:ln w="12700">
            <a:miter lim="400000"/>
          </a:ln>
        </p:spPr>
        <p:txBody>
          <a:bodyPr wrap="none" lIns="50800" tIns="50800" rIns="50800" bIns="50800" anchor="ctr">
            <a:spAutoFit/>
          </a:bodyPr>
          <a:lstStyle>
            <a:lvl1pPr>
              <a:defRPr sz="2400">
                <a:latin typeface="FZLanTingHeiS-EL-GB"/>
                <a:ea typeface="FZLanTingHeiS-EL-GB"/>
                <a:cs typeface="FZLanTingHeiS-EL-GB"/>
                <a:sym typeface="FZLanTingHeiS-EL-GB"/>
              </a:defRPr>
            </a:lvl1pPr>
          </a:lstStyle>
          <a:p>
            <a:pPr lvl="0">
              <a:defRPr sz="1800"/>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优化就诊流程</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：住院全</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流程</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796330" y="6399599"/>
            <a:ext cx="10633669" cy="307777"/>
          </a:xfrm>
          <a:prstGeom prst="rect">
            <a:avLst/>
          </a:prstGeom>
        </p:spPr>
        <p:txBody>
          <a:bodyPr wrap="square">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患者可以通过小程序，绑定患者就诊卡后可查看本人、父母、子女门诊信息、查看查看门诊清单、进行押金预交、门诊费用结算。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descr="住院费用"/>
          <p:cNvPicPr>
            <a:picLocks noChangeAspect="1"/>
          </p:cNvPicPr>
          <p:nvPr/>
        </p:nvPicPr>
        <p:blipFill>
          <a:blip r:embed="rId1"/>
          <a:stretch>
            <a:fillRect/>
          </a:stretch>
        </p:blipFill>
        <p:spPr>
          <a:xfrm>
            <a:off x="1355090" y="1132840"/>
            <a:ext cx="2834005" cy="5042535"/>
          </a:xfrm>
          <a:prstGeom prst="rect">
            <a:avLst/>
          </a:prstGeom>
        </p:spPr>
      </p:pic>
      <p:pic>
        <p:nvPicPr>
          <p:cNvPr id="11" name="图片 10" descr="住院费用明细"/>
          <p:cNvPicPr>
            <a:picLocks noChangeAspect="1"/>
          </p:cNvPicPr>
          <p:nvPr/>
        </p:nvPicPr>
        <p:blipFill>
          <a:blip r:embed="rId2"/>
          <a:stretch>
            <a:fillRect/>
          </a:stretch>
        </p:blipFill>
        <p:spPr>
          <a:xfrm>
            <a:off x="6523990" y="1132840"/>
            <a:ext cx="2865755" cy="509841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表格 6"/>
          <p:cNvGraphicFramePr/>
          <p:nvPr/>
        </p:nvGraphicFramePr>
        <p:xfrm>
          <a:off x="1551940" y="402590"/>
          <a:ext cx="9351010" cy="6184265"/>
        </p:xfrm>
        <a:graphic>
          <a:graphicData uri="http://schemas.openxmlformats.org/drawingml/2006/table">
            <a:tbl>
              <a:tblPr firstRow="1" bandRow="1">
                <a:tableStyleId>{5C22544A-7EE6-4342-B048-85BDC9FD1C3A}</a:tableStyleId>
              </a:tblPr>
              <a:tblGrid>
                <a:gridCol w="2269490"/>
                <a:gridCol w="4572635"/>
                <a:gridCol w="2508885"/>
              </a:tblGrid>
              <a:tr h="995045">
                <a:tc gridSpan="3">
                  <a:txBody>
                    <a:bodyPr/>
                    <a:p>
                      <a:pPr indent="0" algn="ctr">
                        <a:buNone/>
                      </a:pPr>
                      <a:r>
                        <a:rPr lang="zh-CN" sz="3600" b="0">
                          <a:solidFill>
                            <a:srgbClr val="000000"/>
                          </a:solidFill>
                          <a:ea typeface="微软雅黑" panose="020B0503020204020204" pitchFamily="34" charset="-122"/>
                        </a:rPr>
                        <a:t>开营仪式安排表</a:t>
                      </a:r>
                      <a:endParaRPr lang="en-US" altLang="en-US" sz="36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648335">
                <a:tc>
                  <a:txBody>
                    <a:bodyPr/>
                    <a:p>
                      <a:pPr indent="0" algn="ctr">
                        <a:buNone/>
                      </a:pPr>
                      <a:r>
                        <a:rPr lang="zh-CN" sz="2000" b="0">
                          <a:solidFill>
                            <a:srgbClr val="000000"/>
                          </a:solidFill>
                          <a:ea typeface="微软雅黑" panose="020B0503020204020204" pitchFamily="34" charset="-122"/>
                        </a:rPr>
                        <a:t>时间</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项目</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主讲人</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335">
                <a:tc>
                  <a:txBody>
                    <a:bodyPr/>
                    <a:p>
                      <a:pPr indent="0" algn="ctr">
                        <a:buNone/>
                      </a:pPr>
                      <a:r>
                        <a:rPr lang="en-US" sz="2000" b="0">
                          <a:solidFill>
                            <a:srgbClr val="000000"/>
                          </a:solidFill>
                          <a:latin typeface="微软雅黑" panose="020B0503020204020204" pitchFamily="34" charset="-122"/>
                        </a:rPr>
                        <a:t>14:00-14:10</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签到&amp;资质审核</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李玲玲</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970">
                <a:tc>
                  <a:txBody>
                    <a:bodyPr/>
                    <a:p>
                      <a:pPr indent="0" algn="ctr">
                        <a:buNone/>
                      </a:pPr>
                      <a:r>
                        <a:rPr lang="en-US" sz="2000" b="0">
                          <a:solidFill>
                            <a:srgbClr val="000000"/>
                          </a:solidFill>
                          <a:latin typeface="微软雅黑" panose="020B0503020204020204" pitchFamily="34" charset="-122"/>
                        </a:rPr>
                        <a:t>14:10-14:15</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相关人员介绍</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李玲玲</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335">
                <a:tc>
                  <a:txBody>
                    <a:bodyPr/>
                    <a:p>
                      <a:pPr indent="0" algn="ctr">
                        <a:buNone/>
                      </a:pPr>
                      <a:r>
                        <a:rPr lang="en-US" sz="2000" b="0">
                          <a:solidFill>
                            <a:srgbClr val="000000"/>
                          </a:solidFill>
                          <a:latin typeface="微软雅黑" panose="020B0503020204020204" pitchFamily="34" charset="-122"/>
                        </a:rPr>
                        <a:t>14:15-15:00</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公司、公司产品介绍</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程鹏飞</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970">
                <a:tc>
                  <a:txBody>
                    <a:bodyPr/>
                    <a:p>
                      <a:pPr indent="0" algn="ctr">
                        <a:buNone/>
                      </a:pPr>
                      <a:r>
                        <a:rPr lang="en-US" sz="2000" b="0">
                          <a:solidFill>
                            <a:srgbClr val="000000"/>
                          </a:solidFill>
                          <a:latin typeface="微软雅黑" panose="020B0503020204020204" pitchFamily="34" charset="-122"/>
                        </a:rPr>
                        <a:t>15:00-15:30</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开发需求讲解</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程鹏飞</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970">
                <a:tc>
                  <a:txBody>
                    <a:bodyPr/>
                    <a:p>
                      <a:pPr indent="0" algn="ctr">
                        <a:buNone/>
                      </a:pPr>
                      <a:r>
                        <a:rPr lang="en-US" sz="2000" b="0">
                          <a:solidFill>
                            <a:srgbClr val="000000"/>
                          </a:solidFill>
                          <a:latin typeface="微软雅黑" panose="020B0503020204020204" pitchFamily="34" charset="-122"/>
                        </a:rPr>
                        <a:t>15:30-16:00</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产品静态模型展示</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程鹏飞</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335">
                <a:tc>
                  <a:txBody>
                    <a:bodyPr/>
                    <a:p>
                      <a:pPr indent="0" algn="ctr">
                        <a:buNone/>
                      </a:pPr>
                      <a:r>
                        <a:rPr lang="en-US" sz="2000" b="0">
                          <a:solidFill>
                            <a:srgbClr val="000000"/>
                          </a:solidFill>
                          <a:latin typeface="微软雅黑" panose="020B0503020204020204" pitchFamily="34" charset="-122"/>
                        </a:rPr>
                        <a:t>16:00-17:00</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技术方向指导</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程鹏飞</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8970">
                <a:tc>
                  <a:txBody>
                    <a:bodyPr/>
                    <a:p>
                      <a:pPr indent="0" algn="ctr">
                        <a:buNone/>
                      </a:pPr>
                      <a:r>
                        <a:rPr lang="en-US" sz="2000" b="0">
                          <a:solidFill>
                            <a:srgbClr val="000000"/>
                          </a:solidFill>
                          <a:latin typeface="微软雅黑" panose="020B0503020204020204" pitchFamily="34" charset="-122"/>
                        </a:rPr>
                        <a:t>17:00-17:30</a:t>
                      </a:r>
                      <a:endParaRPr lang="en-US" altLang="en-US" sz="2000" b="0">
                        <a:solidFill>
                          <a:srgbClr val="000000"/>
                        </a:solidFill>
                        <a:latin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后期开发进度跟进注意事项</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ea typeface="微软雅黑" panose="020B0503020204020204" pitchFamily="34" charset="-122"/>
                        </a:rPr>
                        <a:t>李玲玲</a:t>
                      </a:r>
                      <a:endParaRPr lang="zh-CN" altLang="en-US" sz="2000" b="0">
                        <a:solidFill>
                          <a:srgbClr val="000000"/>
                        </a:solidFill>
                        <a:latin typeface="微软雅黑" panose="020B0503020204020204" pitchFamily="34" charset="-122"/>
                        <a:ea typeface="微软雅黑" panose="020B0503020204020204" pitchFamily="34"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个人中心</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个人中心"/>
          <p:cNvPicPr>
            <a:picLocks noChangeAspect="1"/>
          </p:cNvPicPr>
          <p:nvPr/>
        </p:nvPicPr>
        <p:blipFill>
          <a:blip r:embed="rId1"/>
          <a:stretch>
            <a:fillRect/>
          </a:stretch>
        </p:blipFill>
        <p:spPr>
          <a:xfrm>
            <a:off x="340995" y="1161415"/>
            <a:ext cx="2971800" cy="5287010"/>
          </a:xfrm>
          <a:prstGeom prst="rect">
            <a:avLst/>
          </a:prstGeom>
        </p:spPr>
      </p:pic>
      <p:pic>
        <p:nvPicPr>
          <p:cNvPr id="6" name="图片 5" descr="个人信息"/>
          <p:cNvPicPr>
            <a:picLocks noChangeAspect="1"/>
          </p:cNvPicPr>
          <p:nvPr/>
        </p:nvPicPr>
        <p:blipFill>
          <a:blip r:embed="rId2"/>
          <a:stretch>
            <a:fillRect/>
          </a:stretch>
        </p:blipFill>
        <p:spPr>
          <a:xfrm>
            <a:off x="8074660" y="1161415"/>
            <a:ext cx="2971165" cy="5287010"/>
          </a:xfrm>
          <a:prstGeom prst="rect">
            <a:avLst/>
          </a:prstGeom>
        </p:spPr>
      </p:pic>
      <p:pic>
        <p:nvPicPr>
          <p:cNvPr id="7" name="图片 6" descr="个人信息2"/>
          <p:cNvPicPr>
            <a:picLocks noChangeAspect="1"/>
          </p:cNvPicPr>
          <p:nvPr/>
        </p:nvPicPr>
        <p:blipFill>
          <a:blip r:embed="rId3"/>
          <a:stretch>
            <a:fillRect/>
          </a:stretch>
        </p:blipFill>
        <p:spPr>
          <a:xfrm>
            <a:off x="4281805" y="1161415"/>
            <a:ext cx="2933700" cy="522033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个人中心</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个人挂号记录"/>
          <p:cNvPicPr>
            <a:picLocks noChangeAspect="1"/>
          </p:cNvPicPr>
          <p:nvPr/>
        </p:nvPicPr>
        <p:blipFill>
          <a:blip r:embed="rId1"/>
          <a:stretch>
            <a:fillRect/>
          </a:stretch>
        </p:blipFill>
        <p:spPr>
          <a:xfrm>
            <a:off x="1068705" y="866776"/>
            <a:ext cx="3169543" cy="5638799"/>
          </a:xfrm>
          <a:prstGeom prst="rect">
            <a:avLst/>
          </a:prstGeom>
        </p:spPr>
      </p:pic>
      <p:pic>
        <p:nvPicPr>
          <p:cNvPr id="6" name="图片 5" descr="个人挂号预约记录"/>
          <p:cNvPicPr>
            <a:picLocks noChangeAspect="1"/>
          </p:cNvPicPr>
          <p:nvPr/>
        </p:nvPicPr>
        <p:blipFill>
          <a:blip r:embed="rId2"/>
          <a:stretch>
            <a:fillRect/>
          </a:stretch>
        </p:blipFill>
        <p:spPr>
          <a:xfrm>
            <a:off x="7212965" y="866775"/>
            <a:ext cx="3168868" cy="56388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custDataLst>
              <p:tags r:id="rId1"/>
            </p:custDataLst>
          </p:nvPr>
        </p:nvSpPr>
        <p:spPr bwMode="auto">
          <a:xfrm>
            <a:off x="1500657" y="1854213"/>
            <a:ext cx="4204827" cy="306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05</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3" name="直接连接符 2"/>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矩形 4"/>
          <p:cNvSpPr/>
          <p:nvPr/>
        </p:nvSpPr>
        <p:spPr>
          <a:xfrm>
            <a:off x="5246551" y="2636922"/>
            <a:ext cx="5089242" cy="738505"/>
          </a:xfrm>
          <a:prstGeom prst="rect">
            <a:avLst/>
          </a:prstGeom>
        </p:spPr>
        <p:txBody>
          <a:bodyPr wrap="square" lIns="0" tIns="0" rIns="0" bIns="0">
            <a:spAutoFit/>
          </a:bodyPr>
          <a:lstStyle/>
          <a:p>
            <a:pPr lvl="0" algn="ctr"/>
            <a:r>
              <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开发需求讲解</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custDataLst>
              <p:tags r:id="rId1"/>
            </p:custDataLst>
          </p:nvPr>
        </p:nvSpPr>
        <p:spPr bwMode="auto">
          <a:xfrm>
            <a:off x="1500657" y="1854213"/>
            <a:ext cx="4204827" cy="306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06</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3" name="直接连接符 2"/>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矩形 4"/>
          <p:cNvSpPr/>
          <p:nvPr/>
        </p:nvSpPr>
        <p:spPr>
          <a:xfrm>
            <a:off x="5246551" y="2636922"/>
            <a:ext cx="5089242" cy="1477010"/>
          </a:xfrm>
          <a:prstGeom prst="rect">
            <a:avLst/>
          </a:prstGeom>
        </p:spPr>
        <p:txBody>
          <a:bodyPr wrap="square" lIns="0" tIns="0" rIns="0" bIns="0">
            <a:spAutoFit/>
          </a:bodyPr>
          <a:lstStyle/>
          <a:p>
            <a:pPr lvl="0" algn="ctr"/>
            <a:r>
              <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产品静态模型展示及讲解</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custDataLst>
              <p:tags r:id="rId1"/>
            </p:custDataLst>
          </p:nvPr>
        </p:nvSpPr>
        <p:spPr bwMode="auto">
          <a:xfrm>
            <a:off x="1500657" y="1854213"/>
            <a:ext cx="4204827" cy="306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07</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3" name="直接连接符 2"/>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矩形 4"/>
          <p:cNvSpPr/>
          <p:nvPr/>
        </p:nvSpPr>
        <p:spPr>
          <a:xfrm>
            <a:off x="5246551" y="2636922"/>
            <a:ext cx="5089242" cy="738505"/>
          </a:xfrm>
          <a:prstGeom prst="rect">
            <a:avLst/>
          </a:prstGeom>
        </p:spPr>
        <p:txBody>
          <a:bodyPr wrap="square" lIns="0" tIns="0" rIns="0" bIns="0">
            <a:spAutoFit/>
          </a:bodyPr>
          <a:lstStyle/>
          <a:p>
            <a:pPr lvl="0" algn="ctr"/>
            <a:r>
              <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技术方向指导</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645160"/>
          </a:xfrm>
          <a:prstGeom prst="rect">
            <a:avLst/>
          </a:prstGeom>
        </p:spPr>
        <p:txBody>
          <a:bodyPr wrap="square">
            <a:spAutoFit/>
          </a:bodyPr>
          <a:lstStyle/>
          <a:p>
            <a:pPr eaLnBrk="0" hangingPunct="0">
              <a:lnSpc>
                <a:spcPct val="150000"/>
              </a:lnSpc>
            </a:pPr>
            <a:r>
              <a:rPr lang="zh-CN" altLang="zh-CN" sz="2400" b="1" dirty="0">
                <a:latin typeface="微软雅黑" panose="020B0503020204020204" pitchFamily="34" charset="-122"/>
                <a:ea typeface="微软雅黑" panose="020B0503020204020204" pitchFamily="34" charset="-122"/>
              </a:rPr>
              <a:t>技术方向</a:t>
            </a:r>
            <a:endParaRPr lang="zh-CN" altLang="zh-CN"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4311650" y="1328420"/>
            <a:ext cx="4739005" cy="3415030"/>
          </a:xfrm>
          <a:prstGeom prst="rect">
            <a:avLst/>
          </a:prstGeom>
          <a:noFill/>
        </p:spPr>
        <p:txBody>
          <a:bodyPr wrap="square" rtlCol="0">
            <a:spAutoFit/>
          </a:bodyPr>
          <a:p>
            <a:pPr fontAlgn="auto">
              <a:lnSpc>
                <a:spcPct val="30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前端：vue+iview</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30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后端：spring boot+jpa</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30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数据库：mysql</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custDataLst>
              <p:tags r:id="rId1"/>
            </p:custDataLst>
          </p:nvPr>
        </p:nvSpPr>
        <p:spPr bwMode="auto">
          <a:xfrm>
            <a:off x="1500657" y="1854213"/>
            <a:ext cx="4204827" cy="306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08</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3" name="直接连接符 2"/>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矩形 4"/>
          <p:cNvSpPr/>
          <p:nvPr/>
        </p:nvSpPr>
        <p:spPr>
          <a:xfrm>
            <a:off x="5246551" y="2636922"/>
            <a:ext cx="5089242" cy="1477010"/>
          </a:xfrm>
          <a:prstGeom prst="rect">
            <a:avLst/>
          </a:prstGeom>
        </p:spPr>
        <p:txBody>
          <a:bodyPr wrap="square" lIns="0" tIns="0" rIns="0" bIns="0">
            <a:spAutoFit/>
          </a:bodyPr>
          <a:lstStyle/>
          <a:p>
            <a:pPr lvl="0" algn="ctr"/>
            <a:r>
              <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后期开发进度跟进注意事项</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248285"/>
            <a:ext cx="2272665" cy="577215"/>
          </a:xfrm>
        </p:spPr>
        <p:txBody>
          <a:bodyPr>
            <a:normAutofit/>
          </a:bodyPr>
          <a:p>
            <a:pPr algn="l"/>
            <a:r>
              <a:rPr lang="zh-CN" altLang="en-US" sz="2400">
                <a:latin typeface="微软雅黑" panose="020B0503020204020204" pitchFamily="34" charset="-122"/>
                <a:ea typeface="微软雅黑" panose="020B0503020204020204" pitchFamily="34" charset="-122"/>
              </a:rPr>
              <a:t>注意事项</a:t>
            </a:r>
            <a:endParaRPr lang="zh-CN" altLang="en-US" sz="24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249680"/>
            <a:ext cx="5799455" cy="2867660"/>
          </a:xfrm>
        </p:spPr>
        <p:txBody>
          <a:bodyPr>
            <a:normAutofit/>
          </a:bodyPr>
          <a:p>
            <a:pPr fontAlgn="auto">
              <a:lnSpc>
                <a:spcPct val="200000"/>
              </a:lnSpc>
              <a:spcBef>
                <a:spcPts val="0"/>
              </a:spcBef>
            </a:pPr>
            <a:r>
              <a:rPr lang="zh-CN" altLang="en-US" sz="1800">
                <a:latin typeface="微软雅黑" panose="020B0503020204020204" pitchFamily="34" charset="-122"/>
                <a:ea typeface="微软雅黑" panose="020B0503020204020204" pitchFamily="34" charset="-122"/>
              </a:rPr>
              <a:t>开发场地确认（是否需要公司提供场地）</a:t>
            </a:r>
            <a:endParaRPr lang="zh-CN" altLang="en-US" sz="1800">
              <a:latin typeface="微软雅黑" panose="020B0503020204020204" pitchFamily="34" charset="-122"/>
              <a:ea typeface="微软雅黑" panose="020B0503020204020204" pitchFamily="34" charset="-122"/>
            </a:endParaRPr>
          </a:p>
          <a:p>
            <a:pPr fontAlgn="auto">
              <a:lnSpc>
                <a:spcPct val="200000"/>
              </a:lnSpc>
              <a:spcBef>
                <a:spcPts val="0"/>
              </a:spcBef>
            </a:pPr>
            <a:r>
              <a:rPr lang="zh-CN" altLang="en-US" sz="1800">
                <a:latin typeface="微软雅黑" panose="020B0503020204020204" pitchFamily="34" charset="-122"/>
                <a:ea typeface="微软雅黑" panose="020B0503020204020204" pitchFamily="34" charset="-122"/>
              </a:rPr>
              <a:t>开发进度汇报及技术问题指导（每周需要到公司集中讨论）</a:t>
            </a:r>
            <a:endParaRPr lang="zh-CN" altLang="en-US" sz="1800">
              <a:latin typeface="微软雅黑" panose="020B0503020204020204" pitchFamily="34" charset="-122"/>
              <a:ea typeface="微软雅黑" panose="020B0503020204020204" pitchFamily="34" charset="-122"/>
            </a:endParaRPr>
          </a:p>
          <a:p>
            <a:pPr fontAlgn="auto">
              <a:lnSpc>
                <a:spcPct val="200000"/>
              </a:lnSpc>
              <a:spcBef>
                <a:spcPts val="0"/>
              </a:spcBef>
            </a:pPr>
            <a:r>
              <a:rPr lang="zh-CN" altLang="en-US" sz="1800">
                <a:latin typeface="微软雅黑" panose="020B0503020204020204" pitchFamily="34" charset="-122"/>
                <a:ea typeface="微软雅黑" panose="020B0503020204020204" pitchFamily="34" charset="-122"/>
              </a:rPr>
              <a:t>每周五汇报开发进展、开发问题             邮件给</a:t>
            </a:r>
            <a:r>
              <a:rPr lang="en-US" altLang="zh-CN" sz="1800">
                <a:latin typeface="微软雅黑" panose="020B0503020204020204" pitchFamily="34" charset="-122"/>
                <a:ea typeface="微软雅黑" panose="020B0503020204020204" pitchFamily="34" charset="-122"/>
              </a:rPr>
              <a:t>xiaochengxu@leantech.com</a:t>
            </a:r>
            <a:endParaRPr lang="zh-CN" altLang="en-US" sz="1800">
              <a:latin typeface="微软雅黑" panose="020B0503020204020204" pitchFamily="34" charset="-122"/>
              <a:ea typeface="微软雅黑" panose="020B0503020204020204" pitchFamily="34" charset="-122"/>
            </a:endParaRPr>
          </a:p>
          <a:p>
            <a:pPr fontAlgn="auto">
              <a:lnSpc>
                <a:spcPct val="200000"/>
              </a:lnSpc>
              <a:spcBef>
                <a:spcPts val="0"/>
              </a:spcBef>
            </a:pPr>
            <a:endParaRPr lang="zh-CN" altLang="en-US" sz="1800">
              <a:latin typeface="微软雅黑" panose="020B0503020204020204" pitchFamily="34" charset="-122"/>
              <a:ea typeface="微软雅黑" panose="020B0503020204020204" pitchFamily="34" charset="-122"/>
            </a:endParaRPr>
          </a:p>
        </p:txBody>
      </p:sp>
      <p:sp>
        <p:nvSpPr>
          <p:cNvPr id="4" name="文本框 3"/>
          <p:cNvSpPr txBox="1"/>
          <p:nvPr/>
        </p:nvSpPr>
        <p:spPr>
          <a:xfrm>
            <a:off x="6743065" y="248285"/>
            <a:ext cx="4294505" cy="46037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rPr>
              <a:t>微信小程序开发训练营微信群</a:t>
            </a:r>
            <a:endParaRPr lang="zh-CN" altLang="en-US" sz="240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964045" y="1457960"/>
            <a:ext cx="4083050" cy="49009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4"/>
          <p:cNvSpPr txBox="1"/>
          <p:nvPr/>
        </p:nvSpPr>
        <p:spPr>
          <a:xfrm>
            <a:off x="1001576" y="1469903"/>
            <a:ext cx="9959114" cy="1906905"/>
          </a:xfrm>
          <a:prstGeom prst="rect">
            <a:avLst/>
          </a:prstGeom>
          <a:noFill/>
        </p:spPr>
        <p:txBody>
          <a:bodyPr wrap="square" rtlCol="0">
            <a:spAutoFit/>
          </a:bodyPr>
          <a:lstStyle/>
          <a:p>
            <a:pPr algn="ctr" defTabSz="1068070"/>
            <a:r>
              <a:rPr lang="zh-CN" altLang="en-US" sz="5400" b="1" dirty="0">
                <a:solidFill>
                  <a:srgbClr val="203971"/>
                </a:solidFill>
                <a:latin typeface="+mn-ea"/>
                <a:cs typeface="+mn-ea"/>
                <a:sym typeface="+mn-lt"/>
              </a:rPr>
              <a:t>谢谢大家聆听</a:t>
            </a:r>
            <a:endParaRPr lang="zh-CN" altLang="en-US" sz="5400" b="1" dirty="0">
              <a:solidFill>
                <a:srgbClr val="203971"/>
              </a:solidFill>
              <a:latin typeface="+mn-ea"/>
              <a:cs typeface="+mn-ea"/>
              <a:sym typeface="+mn-lt"/>
            </a:endParaRPr>
          </a:p>
          <a:p>
            <a:pPr algn="r" defTabSz="1068070"/>
            <a:endParaRPr lang="en-US" altLang="zh-CN" sz="3200" b="1" dirty="0">
              <a:solidFill>
                <a:srgbClr val="203971"/>
              </a:solidFill>
              <a:latin typeface="+mn-ea"/>
              <a:cs typeface="+mn-ea"/>
              <a:sym typeface="+mn-lt"/>
            </a:endParaRPr>
          </a:p>
          <a:p>
            <a:pPr algn="r" defTabSz="1068070"/>
            <a:r>
              <a:rPr lang="en-US" altLang="zh-CN" sz="3200" b="1" dirty="0">
                <a:solidFill>
                  <a:srgbClr val="203971"/>
                </a:solidFill>
                <a:latin typeface="+mn-ea"/>
                <a:cs typeface="+mn-ea"/>
                <a:sym typeface="+mn-lt"/>
              </a:rPr>
              <a:t>——</a:t>
            </a:r>
            <a:r>
              <a:rPr lang="zh-CN" altLang="en-US" sz="3200" b="1" dirty="0">
                <a:solidFill>
                  <a:srgbClr val="203971"/>
                </a:solidFill>
                <a:latin typeface="+mn-ea"/>
                <a:cs typeface="+mn-ea"/>
                <a:sym typeface="+mn-lt"/>
              </a:rPr>
              <a:t>让就医更加便捷</a:t>
            </a:r>
            <a:endParaRPr lang="zh-CN" altLang="en-US" sz="3200" b="1" dirty="0">
              <a:solidFill>
                <a:srgbClr val="203971"/>
              </a:solidFill>
              <a:latin typeface="+mn-ea"/>
              <a:cs typeface="+mn-ea"/>
              <a:sym typeface="+mn-lt"/>
            </a:endParaRPr>
          </a:p>
        </p:txBody>
      </p:sp>
      <p:sp>
        <p:nvSpPr>
          <p:cNvPr id="2" name="矩形 1"/>
          <p:cNvSpPr/>
          <p:nvPr/>
        </p:nvSpPr>
        <p:spPr>
          <a:xfrm>
            <a:off x="8851713" y="6179509"/>
            <a:ext cx="2954655" cy="445443"/>
          </a:xfrm>
          <a:prstGeom prst="rect">
            <a:avLst/>
          </a:prstGeom>
        </p:spPr>
        <p:txBody>
          <a:bodyPr wrap="none">
            <a:spAutoFit/>
          </a:bodyPr>
          <a:p>
            <a:pPr>
              <a:lnSpc>
                <a:spcPts val="31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上海精宸科技股份有限公司</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a:spLocks noChangeArrowheads="1"/>
          </p:cNvSpPr>
          <p:nvPr>
            <p:custDataLst>
              <p:tags r:id="rId1"/>
            </p:custDataLst>
          </p:nvPr>
        </p:nvSpPr>
        <p:spPr bwMode="auto">
          <a:xfrm>
            <a:off x="1500657" y="1854213"/>
            <a:ext cx="4204827" cy="306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矩形 16"/>
          <p:cNvSpPr/>
          <p:nvPr/>
        </p:nvSpPr>
        <p:spPr>
          <a:xfrm>
            <a:off x="5246551" y="2636922"/>
            <a:ext cx="5089242" cy="676910"/>
          </a:xfrm>
          <a:prstGeom prst="rect">
            <a:avLst/>
          </a:prstGeom>
        </p:spPr>
        <p:txBody>
          <a:bodyPr wrap="square" lIns="0" tIns="0" rIns="0" bIns="0">
            <a:spAutoFit/>
          </a:bodyPr>
          <a:lstStyle/>
          <a:p>
            <a:pPr algn="ctr"/>
            <a:r>
              <a:rPr lang="zh-CN" altLang="en-US" sz="4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签到</a:t>
            </a:r>
            <a:r>
              <a:rPr lang="en-US" altLang="zh-CN" sz="4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&amp;</a:t>
            </a:r>
            <a:r>
              <a:rPr lang="zh-CN" altLang="en-US" sz="4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资质审核</a:t>
            </a:r>
            <a:endParaRPr lang="zh-CN" altLang="en-US" sz="4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2"/>
          <p:cNvSpPr txBox="1">
            <a:spLocks noChangeArrowheads="1"/>
          </p:cNvSpPr>
          <p:nvPr>
            <p:custDataLst>
              <p:tags r:id="rId1"/>
            </p:custDataLst>
          </p:nvPr>
        </p:nvSpPr>
        <p:spPr bwMode="auto">
          <a:xfrm>
            <a:off x="1500657" y="1854213"/>
            <a:ext cx="4204827" cy="306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42" name="直接连接符 41"/>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5" name="文本框 11"/>
          <p:cNvSpPr txBox="1">
            <a:spLocks noChangeArrowheads="1"/>
          </p:cNvSpPr>
          <p:nvPr>
            <p:custDataLst>
              <p:tags r:id="rId3"/>
            </p:custDataLst>
          </p:nvPr>
        </p:nvSpPr>
        <p:spPr bwMode="auto">
          <a:xfrm>
            <a:off x="1959591" y="3152003"/>
            <a:ext cx="3286960" cy="553720"/>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矩形 1"/>
          <p:cNvSpPr/>
          <p:nvPr/>
        </p:nvSpPr>
        <p:spPr>
          <a:xfrm>
            <a:off x="5246551" y="2636922"/>
            <a:ext cx="5089242" cy="676910"/>
          </a:xfrm>
          <a:prstGeom prst="rect">
            <a:avLst/>
          </a:prstGeom>
        </p:spPr>
        <p:txBody>
          <a:bodyPr wrap="square" lIns="0" tIns="0" rIns="0" bIns="0">
            <a:spAutoFit/>
          </a:bodyPr>
          <a:p>
            <a:pPr algn="ctr"/>
            <a:r>
              <a:rPr lang="zh-CN" sz="4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人员介绍</a:t>
            </a:r>
            <a:endParaRPr lang="zh-CN" sz="4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randomBar dir="vert"/>
      </p:transition>
    </mc:Choice>
    <mc:Fallback>
      <p:transition spd="slow" advTm="0">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a:spLocks noChangeArrowheads="1"/>
          </p:cNvSpPr>
          <p:nvPr>
            <p:custDataLst>
              <p:tags r:id="rId1"/>
            </p:custDataLst>
          </p:nvPr>
        </p:nvSpPr>
        <p:spPr bwMode="auto">
          <a:xfrm>
            <a:off x="1500657" y="1854213"/>
            <a:ext cx="4204827" cy="306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895" b="1" dirty="0" smtClean="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19895"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587304" y="3390187"/>
            <a:ext cx="4608005"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1959591" y="3152003"/>
            <a:ext cx="3286960" cy="553998"/>
          </a:xfrm>
          <a:prstGeom prst="rect">
            <a:avLst/>
          </a:prstGeom>
          <a:blipFill dpi="0" rotWithShape="1">
            <a:blip r:embed="rId4">
              <a:extLst>
                <a:ext uri="{28A0092B-C50C-407E-A947-70E740481C1C}">
                  <a14:useLocalDpi xmlns:a14="http://schemas.microsoft.com/office/drawing/2010/main" val="0"/>
                </a:ext>
              </a:extLst>
            </a:blip>
            <a:srcRect/>
            <a:tile tx="0" ty="-419100" sx="100000" sy="100000" flip="none" algn="tl"/>
          </a:blip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600" b="1" dirty="0">
              <a:solidFill>
                <a:srgbClr val="20397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矩形 16"/>
          <p:cNvSpPr/>
          <p:nvPr/>
        </p:nvSpPr>
        <p:spPr>
          <a:xfrm>
            <a:off x="5246551" y="2636922"/>
            <a:ext cx="5089242" cy="738505"/>
          </a:xfrm>
          <a:prstGeom prst="rect">
            <a:avLst/>
          </a:prstGeom>
        </p:spPr>
        <p:txBody>
          <a:bodyPr wrap="square" lIns="0" tIns="0" rIns="0" bIns="0">
            <a:spAutoFit/>
          </a:bodyPr>
          <a:lstStyle/>
          <a:p>
            <a:pPr lvl="0" algn="ctr"/>
            <a:r>
              <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公司简介</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技术能力</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0cd64ff8-5b4f-4f51-8f73-e86e732b14d0"/>
          <p:cNvGrpSpPr>
            <a:grpSpLocks noChangeAspect="1"/>
          </p:cNvGrpSpPr>
          <p:nvPr/>
        </p:nvGrpSpPr>
        <p:grpSpPr>
          <a:xfrm>
            <a:off x="752476" y="853481"/>
            <a:ext cx="10810874" cy="5710998"/>
            <a:chOff x="1045722" y="1691154"/>
            <a:chExt cx="10810874" cy="5710998"/>
          </a:xfrm>
        </p:grpSpPr>
        <p:grpSp>
          <p:nvGrpSpPr>
            <p:cNvPr id="5" name="组合 4"/>
            <p:cNvGrpSpPr/>
            <p:nvPr/>
          </p:nvGrpSpPr>
          <p:grpSpPr>
            <a:xfrm>
              <a:off x="5496828" y="2533907"/>
              <a:ext cx="2432204" cy="2432204"/>
              <a:chOff x="14382607" y="3858443"/>
              <a:chExt cx="4864408" cy="4864408"/>
            </a:xfrm>
          </p:grpSpPr>
          <p:sp>
            <p:nvSpPr>
              <p:cNvPr id="27" name="椭圆 26"/>
              <p:cNvSpPr/>
              <p:nvPr/>
            </p:nvSpPr>
            <p:spPr>
              <a:xfrm>
                <a:off x="14791898" y="4248047"/>
                <a:ext cx="4144194" cy="4144194"/>
              </a:xfrm>
              <a:prstGeom prst="ellipse">
                <a:avLst/>
              </a:prstGeom>
              <a:solidFill>
                <a:schemeClr val="accent2">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椭圆 27"/>
              <p:cNvSpPr/>
              <p:nvPr/>
            </p:nvSpPr>
            <p:spPr>
              <a:xfrm>
                <a:off x="14382607" y="3858443"/>
                <a:ext cx="4864408" cy="4864408"/>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5205875" y="3921302"/>
              <a:ext cx="1475152" cy="1475152"/>
              <a:chOff x="13800701" y="6633228"/>
              <a:chExt cx="2950304" cy="2950304"/>
            </a:xfrm>
          </p:grpSpPr>
          <p:sp>
            <p:nvSpPr>
              <p:cNvPr id="25" name="椭圆 24"/>
              <p:cNvSpPr/>
              <p:nvPr/>
            </p:nvSpPr>
            <p:spPr>
              <a:xfrm>
                <a:off x="14047153" y="6850109"/>
                <a:ext cx="2513488" cy="2513488"/>
              </a:xfrm>
              <a:prstGeom prst="ellipse">
                <a:avLst/>
              </a:prstGeom>
              <a:solidFill>
                <a:schemeClr val="accent3">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13800701" y="6633228"/>
                <a:ext cx="2950304" cy="2950304"/>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326581" y="2949820"/>
              <a:ext cx="2045469" cy="2045469"/>
              <a:chOff x="12042112" y="4690267"/>
              <a:chExt cx="4090937" cy="4090937"/>
            </a:xfrm>
          </p:grpSpPr>
          <p:sp>
            <p:nvSpPr>
              <p:cNvPr id="23" name="椭圆 22"/>
              <p:cNvSpPr/>
              <p:nvPr/>
            </p:nvSpPr>
            <p:spPr>
              <a:xfrm>
                <a:off x="12384220" y="4995355"/>
                <a:ext cx="3485242" cy="3485242"/>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8" name="直接连接符 7"/>
            <p:cNvCxnSpPr/>
            <p:nvPr/>
          </p:nvCxnSpPr>
          <p:spPr>
            <a:xfrm flipH="1">
              <a:off x="6826941" y="2408336"/>
              <a:ext cx="583563" cy="1171813"/>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362536" y="2385007"/>
              <a:ext cx="95935" cy="9593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框 55"/>
            <p:cNvSpPr txBox="1"/>
            <p:nvPr/>
          </p:nvSpPr>
          <p:spPr>
            <a:xfrm>
              <a:off x="7317754" y="1691154"/>
              <a:ext cx="2538592" cy="842753"/>
            </a:xfrm>
            <a:prstGeom prst="rect">
              <a:avLst/>
            </a:prstGeom>
            <a:noFill/>
          </p:spPr>
          <p:txBody>
            <a:bodyPr wrap="square">
              <a:normAutofit/>
            </a:bodyPr>
            <a:lstStyle/>
            <a:p>
              <a:r>
                <a:rPr lang="zh-CN" altLang="en-US" sz="1600" dirty="0" smtClean="0">
                  <a:solidFill>
                    <a:schemeClr val="accent2"/>
                  </a:solidFill>
                  <a:latin typeface="微软雅黑" panose="020B0503020204020204" pitchFamily="34" charset="-122"/>
                  <a:ea typeface="微软雅黑" panose="020B0503020204020204" pitchFamily="34" charset="-122"/>
                </a:rPr>
                <a:t>创始人</a:t>
              </a:r>
              <a:r>
                <a:rPr lang="zh-CN" altLang="en-US" sz="1600" dirty="0">
                  <a:solidFill>
                    <a:schemeClr val="accent2"/>
                  </a:solidFill>
                  <a:latin typeface="微软雅黑" panose="020B0503020204020204" pitchFamily="34" charset="-122"/>
                  <a:ea typeface="微软雅黑" panose="020B0503020204020204" pitchFamily="34" charset="-122"/>
                </a:rPr>
                <a:t>团队多数来自于</a:t>
              </a:r>
              <a:r>
                <a:rPr lang="en-US" altLang="zh-CN" sz="1600" dirty="0">
                  <a:solidFill>
                    <a:schemeClr val="accent2"/>
                  </a:solidFill>
                  <a:latin typeface="微软雅黑" panose="020B0503020204020204" pitchFamily="34" charset="-122"/>
                  <a:ea typeface="微软雅黑" panose="020B0503020204020204" pitchFamily="34" charset="-122"/>
                </a:rPr>
                <a:t>HIS</a:t>
              </a:r>
              <a:r>
                <a:rPr lang="zh-CN" altLang="en-US" sz="1600" dirty="0">
                  <a:solidFill>
                    <a:schemeClr val="accent2"/>
                  </a:solidFill>
                  <a:latin typeface="微软雅黑" panose="020B0503020204020204" pitchFamily="34" charset="-122"/>
                  <a:ea typeface="微软雅黑" panose="020B0503020204020204" pitchFamily="34" charset="-122"/>
                </a:rPr>
                <a:t>公司</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498858" y="2815836"/>
              <a:ext cx="738213" cy="9642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442928" y="2746720"/>
              <a:ext cx="95935" cy="959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框 61"/>
            <p:cNvSpPr txBox="1"/>
            <p:nvPr/>
          </p:nvSpPr>
          <p:spPr>
            <a:xfrm>
              <a:off x="2557239" y="2151490"/>
              <a:ext cx="2530014" cy="830997"/>
            </a:xfrm>
            <a:prstGeom prst="rect">
              <a:avLst/>
            </a:prstGeom>
            <a:noFill/>
          </p:spPr>
          <p:txBody>
            <a:bodyPr wrap="square">
              <a:normAutofit/>
            </a:bodyPr>
            <a:lstStyle/>
            <a:p>
              <a:pPr algn="r"/>
              <a:r>
                <a:rPr lang="zh-CN" altLang="en-US" sz="1600" dirty="0">
                  <a:solidFill>
                    <a:schemeClr val="accent1"/>
                  </a:solidFill>
                  <a:latin typeface="微软雅黑" panose="020B0503020204020204" pitchFamily="34" charset="-122"/>
                  <a:ea typeface="微软雅黑" panose="020B0503020204020204" pitchFamily="34" charset="-122"/>
                </a:rPr>
                <a:t>   专注于医疗应用</a:t>
              </a:r>
              <a:r>
                <a:rPr lang="zh-CN" altLang="en-US" sz="1600" dirty="0" smtClean="0">
                  <a:solidFill>
                    <a:schemeClr val="accent1"/>
                  </a:solidFill>
                  <a:latin typeface="微软雅黑" panose="020B0503020204020204" pitchFamily="34" charset="-122"/>
                  <a:ea typeface="微软雅黑" panose="020B0503020204020204" pitchFamily="34" charset="-122"/>
                </a:rPr>
                <a:t>的</a:t>
              </a:r>
              <a:endParaRPr lang="en-US" altLang="zh-CN" sz="1600" dirty="0" smtClean="0">
                <a:solidFill>
                  <a:schemeClr val="accent1"/>
                </a:solidFill>
                <a:latin typeface="微软雅黑" panose="020B0503020204020204" pitchFamily="34" charset="-122"/>
                <a:ea typeface="微软雅黑" panose="020B0503020204020204" pitchFamily="34" charset="-122"/>
              </a:endParaRPr>
            </a:p>
            <a:p>
              <a:pPr algn="r"/>
              <a:r>
                <a:rPr lang="zh-CN" altLang="en-US" sz="1600" dirty="0" smtClean="0">
                  <a:solidFill>
                    <a:schemeClr val="accent1"/>
                  </a:solidFill>
                  <a:latin typeface="微软雅黑" panose="020B0503020204020204" pitchFamily="34" charset="-122"/>
                  <a:ea typeface="微软雅黑" panose="020B0503020204020204" pitchFamily="34" charset="-122"/>
                </a:rPr>
                <a:t>互联网</a:t>
              </a:r>
              <a:r>
                <a:rPr lang="zh-CN" altLang="en-US" sz="1600" dirty="0">
                  <a:solidFill>
                    <a:schemeClr val="accent1"/>
                  </a:solidFill>
                  <a:latin typeface="微软雅黑" panose="020B0503020204020204" pitchFamily="34" charset="-122"/>
                  <a:ea typeface="微软雅黑" panose="020B0503020204020204" pitchFamily="34" charset="-122"/>
                </a:rPr>
                <a:t>公司</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6035036" y="4824898"/>
              <a:ext cx="738213" cy="964285"/>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730874" y="5741218"/>
              <a:ext cx="95935" cy="9593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66"/>
            <p:cNvSpPr txBox="1"/>
            <p:nvPr/>
          </p:nvSpPr>
          <p:spPr>
            <a:xfrm>
              <a:off x="6878571" y="5449508"/>
              <a:ext cx="3323477" cy="1352587"/>
            </a:xfrm>
            <a:prstGeom prst="rect">
              <a:avLst/>
            </a:prstGeom>
            <a:noFill/>
          </p:spPr>
          <p:txBody>
            <a:bodyPr wrap="square">
              <a:normAutofit/>
            </a:bodyPr>
            <a:lstStyle/>
            <a:p>
              <a:r>
                <a:rPr lang="zh-CN" altLang="en-US" sz="1600" dirty="0" smtClean="0">
                  <a:solidFill>
                    <a:schemeClr val="accent3"/>
                  </a:solidFill>
                  <a:latin typeface="微软雅黑" panose="020B0503020204020204" pitchFamily="34" charset="-122"/>
                  <a:ea typeface="微软雅黑" panose="020B0503020204020204" pitchFamily="34" charset="-122"/>
                </a:rPr>
                <a:t>具备</a:t>
              </a:r>
              <a:r>
                <a:rPr lang="zh-CN" altLang="en-US" sz="1600" dirty="0">
                  <a:solidFill>
                    <a:schemeClr val="accent3"/>
                  </a:solidFill>
                  <a:latin typeface="微软雅黑" panose="020B0503020204020204" pitchFamily="34" charset="-122"/>
                  <a:ea typeface="微软雅黑" panose="020B0503020204020204" pitchFamily="34" charset="-122"/>
                </a:rPr>
                <a:t>国内几乎所有主流</a:t>
              </a:r>
              <a:r>
                <a:rPr lang="en-US" altLang="zh-CN" sz="1600" dirty="0">
                  <a:solidFill>
                    <a:schemeClr val="accent3"/>
                  </a:solidFill>
                  <a:latin typeface="微软雅黑" panose="020B0503020204020204" pitchFamily="34" charset="-122"/>
                  <a:ea typeface="微软雅黑" panose="020B0503020204020204" pitchFamily="34" charset="-122"/>
                </a:rPr>
                <a:t>HIS</a:t>
              </a:r>
              <a:r>
                <a:rPr lang="zh-CN" altLang="en-US" sz="1600" dirty="0">
                  <a:solidFill>
                    <a:schemeClr val="accent3"/>
                  </a:solidFill>
                  <a:latin typeface="微软雅黑" panose="020B0503020204020204" pitchFamily="34" charset="-122"/>
                  <a:ea typeface="微软雅黑" panose="020B0503020204020204" pitchFamily="34" charset="-122"/>
                </a:rPr>
                <a:t>厂商对接经验，可快速对接</a:t>
              </a:r>
              <a:endParaRPr lang="zh-CN" altLang="en-US" sz="1600" dirty="0">
                <a:solidFill>
                  <a:schemeClr val="accent3"/>
                </a:solidFill>
                <a:latin typeface="微软雅黑" panose="020B0503020204020204" pitchFamily="34" charset="-122"/>
                <a:ea typeface="微软雅黑" panose="020B0503020204020204" pitchFamily="34" charset="-122"/>
              </a:endParaRPr>
            </a:p>
          </p:txBody>
        </p:sp>
        <p:sp>
          <p:nvSpPr>
            <p:cNvPr id="17" name="文本框 67"/>
            <p:cNvSpPr txBox="1"/>
            <p:nvPr/>
          </p:nvSpPr>
          <p:spPr>
            <a:xfrm>
              <a:off x="1283358" y="2728709"/>
              <a:ext cx="2411220" cy="1475344"/>
            </a:xfrm>
            <a:prstGeom prst="rect">
              <a:avLst/>
            </a:prstGeom>
            <a:noFill/>
          </p:spPr>
          <p:txBody>
            <a:bodyPr wrap="square" lIns="0" tIns="0" rIns="0" bIns="0" anchor="ctr" anchorCtr="0">
              <a:normAutofit/>
            </a:bodyPr>
            <a:lstStyle/>
            <a:p>
              <a:pPr>
                <a:lnSpc>
                  <a:spcPct val="120000"/>
                </a:lnSpc>
              </a:pPr>
              <a:r>
                <a:rPr lang="zh-CN" altLang="en-US" sz="1300" dirty="0">
                  <a:latin typeface="微软雅黑" panose="020B0503020204020204" pitchFamily="34" charset="-122"/>
                  <a:ea typeface="微软雅黑" panose="020B0503020204020204" pitchFamily="34" charset="-122"/>
                </a:rPr>
                <a:t>以自主研发的医院互联网应用接入管理平台产品为基础，实现面向患者的移动就医服务系统以及面向医院移动管理服务系统的应用接入</a:t>
              </a:r>
              <a:endParaRPr lang="zh-CN" altLang="en-US" sz="1300" dirty="0">
                <a:latin typeface="微软雅黑" panose="020B0503020204020204" pitchFamily="34" charset="-122"/>
                <a:ea typeface="微软雅黑" panose="020B0503020204020204" pitchFamily="34" charset="-122"/>
              </a:endParaRPr>
            </a:p>
          </p:txBody>
        </p:sp>
        <p:sp>
          <p:nvSpPr>
            <p:cNvPr id="18" name="文本框 68"/>
            <p:cNvSpPr txBox="1"/>
            <p:nvPr/>
          </p:nvSpPr>
          <p:spPr>
            <a:xfrm>
              <a:off x="8633127" y="2287210"/>
              <a:ext cx="2794844" cy="830997"/>
            </a:xfrm>
            <a:prstGeom prst="rect">
              <a:avLst/>
            </a:prstGeom>
            <a:noFill/>
          </p:spPr>
          <p:txBody>
            <a:bodyPr wrap="square" lIns="0" tIns="0" rIns="0" bIns="0" anchor="ctr" anchorCtr="0">
              <a:normAutofit/>
            </a:bodyPr>
            <a:lstStyle/>
            <a:p>
              <a:pPr>
                <a:lnSpc>
                  <a:spcPct val="120000"/>
                </a:lnSpc>
              </a:pPr>
              <a:r>
                <a:rPr lang="zh-CN" altLang="en-US" sz="1300" dirty="0">
                  <a:latin typeface="微软雅黑" panose="020B0503020204020204" pitchFamily="34" charset="-122"/>
                  <a:ea typeface="微软雅黑" panose="020B0503020204020204" pitchFamily="34" charset="-122"/>
                </a:rPr>
                <a:t>在医院集成平台、掌上智慧医院、移动支付、互联网接入管理平台方面拥有丰富经验</a:t>
              </a:r>
              <a:endParaRPr lang="zh-CN" altLang="en-US" sz="1300" dirty="0">
                <a:latin typeface="微软雅黑" panose="020B0503020204020204" pitchFamily="34" charset="-122"/>
                <a:ea typeface="微软雅黑" panose="020B0503020204020204" pitchFamily="34" charset="-122"/>
              </a:endParaRPr>
            </a:p>
          </p:txBody>
        </p:sp>
        <p:sp>
          <p:nvSpPr>
            <p:cNvPr id="19" name="文本框 69"/>
            <p:cNvSpPr txBox="1"/>
            <p:nvPr/>
          </p:nvSpPr>
          <p:spPr>
            <a:xfrm>
              <a:off x="1045722" y="6125802"/>
              <a:ext cx="10810874" cy="1276350"/>
            </a:xfrm>
            <a:prstGeom prst="rect">
              <a:avLst/>
            </a:prstGeom>
            <a:noFill/>
          </p:spPr>
          <p:txBody>
            <a:bodyPr wrap="square" lIns="0" tIns="0" rIns="0" bIns="0" anchor="ctr" anchorCtr="0">
              <a:normAutofit fontScale="55000" lnSpcReduction="20000"/>
            </a:bodyPr>
            <a:lstStyle/>
            <a:p>
              <a:pPr>
                <a:lnSpc>
                  <a:spcPts val="26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支持主流</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HIS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厂商：东华合创、东软、天健、天网、军字一号、中联、卫宁等都有合作接入案例，提供标准接入文档及</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SDK</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，项目实施周期</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天左右。</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ts val="2600"/>
                </a:lnSpc>
              </a:pPr>
              <a:r>
                <a:rPr lang="en-US" altLang="zh-CN" sz="2400" dirty="0" err="1" smtClean="0">
                  <a:latin typeface="微软雅黑" panose="020B0503020204020204" pitchFamily="34" charset="-122"/>
                  <a:ea typeface="微软雅黑" panose="020B0503020204020204" pitchFamily="34" charset="-122"/>
                  <a:cs typeface="微软雅黑" panose="020B0503020204020204" pitchFamily="34" charset="-122"/>
                </a:rPr>
                <a:t>支持主流HIS厂商</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cs typeface="微软雅黑" panose="020B0503020204020204" pitchFamily="34" charset="-122"/>
                </a:rPr>
                <a:t>东华合创、东软、天健</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天网、军字一号、中联、卫宁</a:t>
              </a:r>
              <a:r>
                <a:rPr lang="en-US" altLang="zh-CN" sz="2400" dirty="0" err="1" smtClean="0">
                  <a:latin typeface="微软雅黑" panose="020B0503020204020204" pitchFamily="34" charset="-122"/>
                  <a:ea typeface="微软雅黑" panose="020B0503020204020204" pitchFamily="34" charset="-122"/>
                  <a:cs typeface="微软雅黑" panose="020B0503020204020204" pitchFamily="34" charset="-122"/>
                </a:rPr>
                <a:t>等都有合作接入案例</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，提供标准接入文档及</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SDK</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，项目实施周期</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30天</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左右。支付宝、 微信、 工商银行、建设银行、农业银行、江苏银行、招商银行、交通银行、平安商保等保持长期战略合作关系</a:t>
              </a:r>
              <a:endPar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ts val="2600"/>
                </a:lnSpc>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椭圆 19"/>
            <p:cNvSpPr/>
            <p:nvPr/>
          </p:nvSpPr>
          <p:spPr>
            <a:xfrm>
              <a:off x="6414105" y="3406432"/>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r>
                <a:rPr lang="en-US" sz="2000" dirty="0" smtClean="0">
                  <a:solidFill>
                    <a:schemeClr val="bg1">
                      <a:lumMod val="50000"/>
                    </a:schemeClr>
                  </a:solidFill>
                  <a:latin typeface="微软雅黑" panose="020B0503020204020204" pitchFamily="34" charset="-122"/>
                  <a:ea typeface="微软雅黑" panose="020B0503020204020204" pitchFamily="34" charset="-122"/>
                </a:rPr>
                <a:t>HIS</a:t>
              </a:r>
              <a:endParaRPr lang="de-DE"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987362" y="3582388"/>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专注</a:t>
              </a:r>
              <a:endParaRPr lang="de-DE"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椭圆 21"/>
            <p:cNvSpPr/>
            <p:nvPr/>
          </p:nvSpPr>
          <p:spPr>
            <a:xfrm>
              <a:off x="5621485" y="4368127"/>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快速</a:t>
              </a:r>
              <a:endParaRPr lang="de-DE" sz="2000"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smtClean="0">
                <a:latin typeface="微软雅黑" panose="020B0503020204020204" pitchFamily="34" charset="-122"/>
                <a:ea typeface="微软雅黑" panose="020B0503020204020204" pitchFamily="34" charset="-122"/>
              </a:rPr>
              <a:t>公司</a:t>
            </a:r>
            <a:r>
              <a:rPr lang="zh-CN" altLang="en-US" sz="2400" b="1" dirty="0">
                <a:latin typeface="微软雅黑" panose="020B0503020204020204" pitchFamily="34" charset="-122"/>
                <a:ea typeface="微软雅黑" panose="020B0503020204020204" pitchFamily="34" charset="-122"/>
              </a:rPr>
              <a:t>资质</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精宸营业执照"/>
          <p:cNvPicPr>
            <a:picLocks noChangeAspect="1"/>
          </p:cNvPicPr>
          <p:nvPr/>
        </p:nvPicPr>
        <p:blipFill>
          <a:blip r:embed="rId1"/>
          <a:stretch>
            <a:fillRect/>
          </a:stretch>
        </p:blipFill>
        <p:spPr>
          <a:xfrm>
            <a:off x="391886" y="1063321"/>
            <a:ext cx="3553373" cy="4886324"/>
          </a:xfrm>
          <a:prstGeom prst="rect">
            <a:avLst/>
          </a:prstGeom>
        </p:spPr>
      </p:pic>
      <p:pic>
        <p:nvPicPr>
          <p:cNvPr id="5" name="图片 4" descr="ISO证书-中文"/>
          <p:cNvPicPr>
            <a:picLocks noChangeAspect="1"/>
          </p:cNvPicPr>
          <p:nvPr/>
        </p:nvPicPr>
        <p:blipFill>
          <a:blip r:embed="rId2"/>
          <a:stretch>
            <a:fillRect/>
          </a:stretch>
        </p:blipFill>
        <p:spPr>
          <a:xfrm>
            <a:off x="4231807" y="1023741"/>
            <a:ext cx="3677448" cy="4904047"/>
          </a:xfrm>
          <a:prstGeom prst="rect">
            <a:avLst/>
          </a:prstGeom>
        </p:spPr>
      </p:pic>
      <p:pic>
        <p:nvPicPr>
          <p:cNvPr id="6" name="图片 5" descr="ISO证书-英语"/>
          <p:cNvPicPr>
            <a:picLocks noChangeAspect="1"/>
          </p:cNvPicPr>
          <p:nvPr/>
        </p:nvPicPr>
        <p:blipFill>
          <a:blip r:embed="rId3"/>
          <a:stretch>
            <a:fillRect/>
          </a:stretch>
        </p:blipFill>
        <p:spPr>
          <a:xfrm>
            <a:off x="8145981" y="1063321"/>
            <a:ext cx="3590505" cy="478890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公司简介：自主知识产权</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Picture 2" descr="D:\证书\精宸医院外部应用集成平台.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000" y="1000125"/>
            <a:ext cx="3713569" cy="5105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证书\精宸移动支付管理平台.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1000125"/>
            <a:ext cx="3713569" cy="5105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证书\精宸外部应用交换平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6968" y="1000125"/>
            <a:ext cx="3713570" cy="510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514" y="5215"/>
            <a:ext cx="6551386" cy="581057"/>
          </a:xfrm>
          <a:prstGeom prst="rect">
            <a:avLst/>
          </a:prstGeom>
        </p:spPr>
        <p:txBody>
          <a:bodyPr wrap="square">
            <a:spAutoFit/>
          </a:bodyPr>
          <a:lstStyle/>
          <a:p>
            <a:pPr eaLnBrk="0" hangingPunct="0">
              <a:lnSpc>
                <a:spcPct val="150000"/>
              </a:lnSpc>
            </a:pPr>
            <a:r>
              <a:rPr lang="zh-CN" altLang="en-US" sz="2400" b="1" dirty="0">
                <a:latin typeface="微软雅黑" panose="020B0503020204020204" pitchFamily="34" charset="-122"/>
                <a:ea typeface="微软雅黑" panose="020B0503020204020204" pitchFamily="34" charset="-122"/>
              </a:rPr>
              <a:t>公司简介：类似成功案例</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9525" y="102999"/>
            <a:ext cx="189186" cy="5079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内容占位符 2"/>
          <p:cNvSpPr txBox="1"/>
          <p:nvPr/>
        </p:nvSpPr>
        <p:spPr>
          <a:xfrm>
            <a:off x="241301" y="820980"/>
            <a:ext cx="11730991" cy="545726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zh-CN" altLang="en-US" sz="1600" b="1" dirty="0" smtClean="0">
                <a:solidFill>
                  <a:schemeClr val="accent2"/>
                </a:solidFill>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部分客户名单（排名不分先后）：</a:t>
            </a:r>
            <a:endParaRPr lang="zh-CN" altLang="en-US" sz="1600" dirty="0">
              <a:latin typeface="微软雅黑" panose="020B0503020204020204" pitchFamily="34" charset="-122"/>
              <a:ea typeface="微软雅黑" panose="020B0503020204020204" pitchFamily="34" charset="-122"/>
            </a:endParaRPr>
          </a:p>
        </p:txBody>
      </p:sp>
      <p:pic>
        <p:nvPicPr>
          <p:cNvPr id="5" name="图片 4" descr="南京市溧水县人民医院"/>
          <p:cNvPicPr>
            <a:picLocks noChangeAspect="1"/>
          </p:cNvPicPr>
          <p:nvPr/>
        </p:nvPicPr>
        <p:blipFill>
          <a:blip r:embed="rId1"/>
          <a:stretch>
            <a:fillRect/>
          </a:stretch>
        </p:blipFill>
        <p:spPr>
          <a:xfrm>
            <a:off x="7730490" y="4621212"/>
            <a:ext cx="4156710" cy="725170"/>
          </a:xfrm>
          <a:prstGeom prst="rect">
            <a:avLst/>
          </a:prstGeom>
        </p:spPr>
      </p:pic>
      <p:pic>
        <p:nvPicPr>
          <p:cNvPr id="6" name="图片 5" descr="苏大附一"/>
          <p:cNvPicPr>
            <a:picLocks noChangeAspect="1"/>
          </p:cNvPicPr>
          <p:nvPr/>
        </p:nvPicPr>
        <p:blipFill>
          <a:blip r:embed="rId2"/>
          <a:stretch>
            <a:fillRect/>
          </a:stretch>
        </p:blipFill>
        <p:spPr>
          <a:xfrm>
            <a:off x="428625" y="1374140"/>
            <a:ext cx="3717290" cy="739140"/>
          </a:xfrm>
          <a:prstGeom prst="rect">
            <a:avLst/>
          </a:prstGeom>
        </p:spPr>
      </p:pic>
      <p:pic>
        <p:nvPicPr>
          <p:cNvPr id="7" name="图片 6" descr="长海医院"/>
          <p:cNvPicPr>
            <a:picLocks noChangeAspect="1"/>
          </p:cNvPicPr>
          <p:nvPr/>
        </p:nvPicPr>
        <p:blipFill>
          <a:blip r:embed="rId3"/>
          <a:stretch>
            <a:fillRect/>
          </a:stretch>
        </p:blipFill>
        <p:spPr>
          <a:xfrm>
            <a:off x="4609465" y="1374140"/>
            <a:ext cx="2587625" cy="88392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490" y="5663565"/>
            <a:ext cx="4156710" cy="702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785" y="3728047"/>
            <a:ext cx="3666490" cy="73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a:blip r:embed="rId6"/>
          <a:stretch>
            <a:fillRect/>
          </a:stretch>
        </p:blipFill>
        <p:spPr>
          <a:xfrm>
            <a:off x="4541520" y="3549612"/>
            <a:ext cx="2653665" cy="911225"/>
          </a:xfrm>
          <a:prstGeom prst="rect">
            <a:avLst/>
          </a:prstGeom>
        </p:spPr>
      </p:pic>
      <p:pic>
        <p:nvPicPr>
          <p:cNvPr id="12" name="图片 11"/>
          <p:cNvPicPr>
            <a:picLocks noChangeAspect="1"/>
          </p:cNvPicPr>
          <p:nvPr/>
        </p:nvPicPr>
        <p:blipFill>
          <a:blip r:embed="rId7"/>
          <a:stretch>
            <a:fillRect/>
          </a:stretch>
        </p:blipFill>
        <p:spPr>
          <a:xfrm>
            <a:off x="4541520" y="4687887"/>
            <a:ext cx="2825750" cy="742950"/>
          </a:xfrm>
          <a:prstGeom prst="rect">
            <a:avLst/>
          </a:prstGeom>
        </p:spPr>
      </p:pic>
      <p:pic>
        <p:nvPicPr>
          <p:cNvPr id="13" name="图片 12"/>
          <p:cNvPicPr>
            <a:picLocks noChangeAspect="1"/>
          </p:cNvPicPr>
          <p:nvPr/>
        </p:nvPicPr>
        <p:blipFill>
          <a:blip r:embed="rId8"/>
          <a:stretch>
            <a:fillRect/>
          </a:stretch>
        </p:blipFill>
        <p:spPr>
          <a:xfrm>
            <a:off x="471805" y="4772977"/>
            <a:ext cx="3630295" cy="573405"/>
          </a:xfrm>
          <a:prstGeom prst="rect">
            <a:avLst/>
          </a:prstGeom>
        </p:spPr>
      </p:pic>
      <p:pic>
        <p:nvPicPr>
          <p:cNvPr id="14" name="图片 13"/>
          <p:cNvPicPr>
            <a:picLocks noChangeAspect="1"/>
          </p:cNvPicPr>
          <p:nvPr/>
        </p:nvPicPr>
        <p:blipFill>
          <a:blip r:embed="rId9"/>
          <a:stretch>
            <a:fillRect/>
          </a:stretch>
        </p:blipFill>
        <p:spPr>
          <a:xfrm>
            <a:off x="4861560" y="5672455"/>
            <a:ext cx="2335530" cy="693420"/>
          </a:xfrm>
          <a:prstGeom prst="rect">
            <a:avLst/>
          </a:prstGeom>
        </p:spPr>
      </p:pic>
      <p:pic>
        <p:nvPicPr>
          <p:cNvPr id="15" name="图片 14"/>
          <p:cNvPicPr>
            <a:picLocks noChangeAspect="1"/>
          </p:cNvPicPr>
          <p:nvPr/>
        </p:nvPicPr>
        <p:blipFill>
          <a:blip r:embed="rId10"/>
          <a:stretch>
            <a:fillRect/>
          </a:stretch>
        </p:blipFill>
        <p:spPr>
          <a:xfrm>
            <a:off x="457200" y="5657850"/>
            <a:ext cx="3592830" cy="698500"/>
          </a:xfrm>
          <a:prstGeom prst="rect">
            <a:avLst/>
          </a:prstGeom>
        </p:spPr>
      </p:pic>
      <p:pic>
        <p:nvPicPr>
          <p:cNvPr id="16" name="图片 15"/>
          <p:cNvPicPr>
            <a:picLocks noChangeAspect="1"/>
          </p:cNvPicPr>
          <p:nvPr/>
        </p:nvPicPr>
        <p:blipFill>
          <a:blip r:embed="rId11"/>
          <a:stretch>
            <a:fillRect/>
          </a:stretch>
        </p:blipFill>
        <p:spPr>
          <a:xfrm>
            <a:off x="4542790" y="2484755"/>
            <a:ext cx="2654300" cy="895350"/>
          </a:xfrm>
          <a:prstGeom prst="rect">
            <a:avLst/>
          </a:prstGeom>
        </p:spPr>
      </p:pic>
      <p:pic>
        <p:nvPicPr>
          <p:cNvPr id="17" name="图片 16"/>
          <p:cNvPicPr>
            <a:picLocks noChangeAspect="1"/>
          </p:cNvPicPr>
          <p:nvPr/>
        </p:nvPicPr>
        <p:blipFill>
          <a:blip r:embed="rId12"/>
          <a:stretch>
            <a:fillRect/>
          </a:stretch>
        </p:blipFill>
        <p:spPr>
          <a:xfrm>
            <a:off x="7730490" y="3708997"/>
            <a:ext cx="4241800" cy="716280"/>
          </a:xfrm>
          <a:prstGeom prst="rect">
            <a:avLst/>
          </a:prstGeom>
        </p:spPr>
      </p:pic>
      <p:pic>
        <p:nvPicPr>
          <p:cNvPr id="18" name="图片 17"/>
          <p:cNvPicPr>
            <a:picLocks noChangeAspect="1"/>
          </p:cNvPicPr>
          <p:nvPr/>
        </p:nvPicPr>
        <p:blipFill>
          <a:blip r:embed="rId13"/>
          <a:stretch>
            <a:fillRect/>
          </a:stretch>
        </p:blipFill>
        <p:spPr>
          <a:xfrm>
            <a:off x="457200" y="2556510"/>
            <a:ext cx="3688715" cy="751205"/>
          </a:xfrm>
          <a:prstGeom prst="rect">
            <a:avLst/>
          </a:prstGeom>
        </p:spPr>
      </p:pic>
      <p:pic>
        <p:nvPicPr>
          <p:cNvPr id="19" name="图片 18"/>
          <p:cNvPicPr>
            <a:picLocks noChangeAspect="1"/>
          </p:cNvPicPr>
          <p:nvPr/>
        </p:nvPicPr>
        <p:blipFill>
          <a:blip r:embed="rId14"/>
          <a:stretch>
            <a:fillRect/>
          </a:stretch>
        </p:blipFill>
        <p:spPr>
          <a:xfrm>
            <a:off x="7541260" y="1374140"/>
            <a:ext cx="4252595" cy="652780"/>
          </a:xfrm>
          <a:prstGeom prst="rect">
            <a:avLst/>
          </a:prstGeom>
        </p:spPr>
      </p:pic>
      <p:pic>
        <p:nvPicPr>
          <p:cNvPr id="20" name="图片 19"/>
          <p:cNvPicPr>
            <a:picLocks noChangeAspect="1"/>
          </p:cNvPicPr>
          <p:nvPr/>
        </p:nvPicPr>
        <p:blipFill>
          <a:blip r:embed="rId15"/>
          <a:stretch>
            <a:fillRect/>
          </a:stretch>
        </p:blipFill>
        <p:spPr>
          <a:xfrm>
            <a:off x="7672705" y="2383790"/>
            <a:ext cx="4214495" cy="8763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61022204031"/>
  <p:tag name="MH_LIBRARY" val="GRAPHIC"/>
  <p:tag name="MH_ORDER" val="文本框 2"/>
</p:tagLst>
</file>

<file path=ppt/tags/tag10.xml><?xml version="1.0" encoding="utf-8"?>
<p:tagLst xmlns:p="http://schemas.openxmlformats.org/presentationml/2006/main">
  <p:tag name="MH" val="20161022204031"/>
  <p:tag name="MH_LIBRARY" val="GRAPHIC"/>
  <p:tag name="MH_ORDER" val="Straight Connector 6"/>
</p:tagLst>
</file>

<file path=ppt/tags/tag11.xml><?xml version="1.0" encoding="utf-8"?>
<p:tagLst xmlns:p="http://schemas.openxmlformats.org/presentationml/2006/main">
  <p:tag name="MH" val="20161022204031"/>
  <p:tag name="MH_LIBRARY" val="GRAPHIC"/>
  <p:tag name="MH_ORDER" val="文本框 2"/>
</p:tagLst>
</file>

<file path=ppt/tags/tag12.xml><?xml version="1.0" encoding="utf-8"?>
<p:tagLst xmlns:p="http://schemas.openxmlformats.org/presentationml/2006/main">
  <p:tag name="MH" val="20161022204031"/>
  <p:tag name="MH_LIBRARY" val="GRAPHIC"/>
  <p:tag name="MH_ORDER" val="文本框 11"/>
</p:tagLst>
</file>

<file path=ppt/tags/tag13.xml><?xml version="1.0" encoding="utf-8"?>
<p:tagLst xmlns:p="http://schemas.openxmlformats.org/presentationml/2006/main">
  <p:tag name="MH" val="20161022204031"/>
  <p:tag name="MH_LIBRARY" val="GRAPHIC"/>
  <p:tag name="MH_ORDER" val="文本框 2"/>
</p:tagLst>
</file>

<file path=ppt/tags/tag14.xml><?xml version="1.0" encoding="utf-8"?>
<p:tagLst xmlns:p="http://schemas.openxmlformats.org/presentationml/2006/main">
  <p:tag name="MH" val="20161022204031"/>
  <p:tag name="MH_LIBRARY" val="GRAPHIC"/>
  <p:tag name="MH_ORDER" val="Straight Connector 6"/>
</p:tagLst>
</file>

<file path=ppt/tags/tag15.xml><?xml version="1.0" encoding="utf-8"?>
<p:tagLst xmlns:p="http://schemas.openxmlformats.org/presentationml/2006/main">
  <p:tag name="MH" val="20161022204031"/>
  <p:tag name="MH_LIBRARY" val="GRAPHIC"/>
  <p:tag name="MH_ORDER" val="文本框 11"/>
</p:tagLst>
</file>

<file path=ppt/tags/tag16.xml><?xml version="1.0" encoding="utf-8"?>
<p:tagLst xmlns:p="http://schemas.openxmlformats.org/presentationml/2006/main">
  <p:tag name="MH" val="20161022204031"/>
  <p:tag name="MH_LIBRARY" val="GRAPHIC"/>
  <p:tag name="MH_ORDER" val="文本框 2"/>
</p:tagLst>
</file>

<file path=ppt/tags/tag17.xml><?xml version="1.0" encoding="utf-8"?>
<p:tagLst xmlns:p="http://schemas.openxmlformats.org/presentationml/2006/main">
  <p:tag name="MH" val="20161022204031"/>
  <p:tag name="MH_LIBRARY" val="GRAPHIC"/>
  <p:tag name="MH_ORDER" val="Straight Connector 6"/>
</p:tagLst>
</file>

<file path=ppt/tags/tag18.xml><?xml version="1.0" encoding="utf-8"?>
<p:tagLst xmlns:p="http://schemas.openxmlformats.org/presentationml/2006/main">
  <p:tag name="MH" val="20161022204031"/>
  <p:tag name="MH_LIBRARY" val="GRAPHIC"/>
  <p:tag name="MH_ORDER" val="文本框 11"/>
</p:tagLst>
</file>

<file path=ppt/tags/tag19.xml><?xml version="1.0" encoding="utf-8"?>
<p:tagLst xmlns:p="http://schemas.openxmlformats.org/presentationml/2006/main">
  <p:tag name="MH" val="20161022204031"/>
  <p:tag name="MH_LIBRARY" val="GRAPHIC"/>
  <p:tag name="MH_ORDER" val="文本框 2"/>
</p:tagLst>
</file>

<file path=ppt/tags/tag2.xml><?xml version="1.0" encoding="utf-8"?>
<p:tagLst xmlns:p="http://schemas.openxmlformats.org/presentationml/2006/main">
  <p:tag name="MH" val="20161022204031"/>
  <p:tag name="MH_LIBRARY" val="GRAPHIC"/>
  <p:tag name="MH_ORDER" val="Straight Connector 6"/>
</p:tagLst>
</file>

<file path=ppt/tags/tag20.xml><?xml version="1.0" encoding="utf-8"?>
<p:tagLst xmlns:p="http://schemas.openxmlformats.org/presentationml/2006/main">
  <p:tag name="MH" val="20161022204031"/>
  <p:tag name="MH_LIBRARY" val="GRAPHIC"/>
  <p:tag name="MH_ORDER" val="Straight Connector 6"/>
</p:tagLst>
</file>

<file path=ppt/tags/tag21.xml><?xml version="1.0" encoding="utf-8"?>
<p:tagLst xmlns:p="http://schemas.openxmlformats.org/presentationml/2006/main">
  <p:tag name="MH" val="20161022204031"/>
  <p:tag name="MH_LIBRARY" val="GRAPHIC"/>
  <p:tag name="MH_ORDER" val="文本框 11"/>
</p:tagLst>
</file>

<file path=ppt/tags/tag22.xml><?xml version="1.0" encoding="utf-8"?>
<p:tagLst xmlns:p="http://schemas.openxmlformats.org/presentationml/2006/main">
  <p:tag name="MH" val="20161022204031"/>
  <p:tag name="MH_LIBRARY" val="GRAPHIC"/>
  <p:tag name="MH_ORDER" val="文本框 2"/>
</p:tagLst>
</file>

<file path=ppt/tags/tag23.xml><?xml version="1.0" encoding="utf-8"?>
<p:tagLst xmlns:p="http://schemas.openxmlformats.org/presentationml/2006/main">
  <p:tag name="MH" val="20161022204031"/>
  <p:tag name="MH_LIBRARY" val="GRAPHIC"/>
  <p:tag name="MH_ORDER" val="Straight Connector 6"/>
</p:tagLst>
</file>

<file path=ppt/tags/tag24.xml><?xml version="1.0" encoding="utf-8"?>
<p:tagLst xmlns:p="http://schemas.openxmlformats.org/presentationml/2006/main">
  <p:tag name="MH" val="20161022204031"/>
  <p:tag name="MH_LIBRARY" val="GRAPHIC"/>
  <p:tag name="MH_ORDER" val="文本框 11"/>
</p:tagLst>
</file>

<file path=ppt/tags/tag3.xml><?xml version="1.0" encoding="utf-8"?>
<p:tagLst xmlns:p="http://schemas.openxmlformats.org/presentationml/2006/main">
  <p:tag name="MH" val="20161022204031"/>
  <p:tag name="MH_LIBRARY" val="GRAPHIC"/>
  <p:tag name="MH_ORDER" val="文本框 11"/>
</p:tagLst>
</file>

<file path=ppt/tags/tag4.xml><?xml version="1.0" encoding="utf-8"?>
<p:tagLst xmlns:p="http://schemas.openxmlformats.org/presentationml/2006/main">
  <p:tag name="MH" val="20161022204031"/>
  <p:tag name="MH_LIBRARY" val="GRAPHIC"/>
  <p:tag name="MH_ORDER" val="文本框 2"/>
</p:tagLst>
</file>

<file path=ppt/tags/tag5.xml><?xml version="1.0" encoding="utf-8"?>
<p:tagLst xmlns:p="http://schemas.openxmlformats.org/presentationml/2006/main">
  <p:tag name="MH" val="20161022204031"/>
  <p:tag name="MH_LIBRARY" val="GRAPHIC"/>
  <p:tag name="MH_ORDER" val="Straight Connector 6"/>
</p:tagLst>
</file>

<file path=ppt/tags/tag6.xml><?xml version="1.0" encoding="utf-8"?>
<p:tagLst xmlns:p="http://schemas.openxmlformats.org/presentationml/2006/main">
  <p:tag name="MH" val="20161022204031"/>
  <p:tag name="MH_LIBRARY" val="GRAPHIC"/>
  <p:tag name="MH_ORDER" val="文本框 11"/>
</p:tagLst>
</file>

<file path=ppt/tags/tag7.xml><?xml version="1.0" encoding="utf-8"?>
<p:tagLst xmlns:p="http://schemas.openxmlformats.org/presentationml/2006/main">
  <p:tag name="MH" val="20161022204031"/>
  <p:tag name="MH_LIBRARY" val="GRAPHIC"/>
  <p:tag name="MH_ORDER" val="文本框 2"/>
</p:tagLst>
</file>

<file path=ppt/tags/tag8.xml><?xml version="1.0" encoding="utf-8"?>
<p:tagLst xmlns:p="http://schemas.openxmlformats.org/presentationml/2006/main">
  <p:tag name="MH" val="20161022204031"/>
  <p:tag name="MH_LIBRARY" val="GRAPHIC"/>
  <p:tag name="MH_ORDER" val="Straight Connector 6"/>
</p:tagLst>
</file>

<file path=ppt/tags/tag9.xml><?xml version="1.0" encoding="utf-8"?>
<p:tagLst xmlns:p="http://schemas.openxmlformats.org/presentationml/2006/main">
  <p:tag name="MH" val="20161022204031"/>
  <p:tag name="MH_LIBRARY" val="GRAPHIC"/>
  <p:tag name="MH_ORDER" val="文本框 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1615</Words>
  <Application>WPS 演示</Application>
  <PresentationFormat>自定义</PresentationFormat>
  <Paragraphs>239</Paragraphs>
  <Slides>28</Slides>
  <Notes>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vt:lpstr>
      <vt:lpstr>宋体</vt:lpstr>
      <vt:lpstr>Wingdings</vt:lpstr>
      <vt:lpstr>微软雅黑</vt:lpstr>
      <vt:lpstr>Calibri</vt:lpstr>
      <vt:lpstr>Times New Roman</vt:lpstr>
      <vt:lpstr>Arial Unicode MS</vt:lpstr>
      <vt:lpstr>等线</vt:lpstr>
      <vt:lpstr>FZLanTingHeiS-EL-GB</vt:lpstr>
      <vt:lpstr>PingFang SC Regular</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注意事项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再也不脱缰</cp:lastModifiedBy>
  <cp:revision>51</cp:revision>
  <dcterms:created xsi:type="dcterms:W3CDTF">2018-05-08T07:28:00Z</dcterms:created>
  <dcterms:modified xsi:type="dcterms:W3CDTF">2018-06-27T07:38:56Z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